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500" r:id="rId2"/>
    <p:sldId id="484" r:id="rId3"/>
    <p:sldId id="516" r:id="rId4"/>
    <p:sldId id="523" r:id="rId5"/>
    <p:sldId id="517" r:id="rId6"/>
    <p:sldId id="504" r:id="rId7"/>
    <p:sldId id="521" r:id="rId8"/>
    <p:sldId id="527" r:id="rId9"/>
    <p:sldId id="526" r:id="rId10"/>
    <p:sldId id="518" r:id="rId11"/>
    <p:sldId id="508" r:id="rId12"/>
    <p:sldId id="520" r:id="rId13"/>
    <p:sldId id="519" r:id="rId14"/>
    <p:sldId id="509" r:id="rId15"/>
    <p:sldId id="510" r:id="rId16"/>
    <p:sldId id="511" r:id="rId17"/>
    <p:sldId id="512" r:id="rId18"/>
    <p:sldId id="513" r:id="rId19"/>
    <p:sldId id="522" r:id="rId20"/>
    <p:sldId id="524" r:id="rId21"/>
    <p:sldId id="525" r:id="rId22"/>
    <p:sldId id="507" r:id="rId2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57">
          <p15:clr>
            <a:srgbClr val="A4A3A4"/>
          </p15:clr>
        </p15:guide>
        <p15:guide id="2" orient="horz" pos="3748">
          <p15:clr>
            <a:srgbClr val="A4A3A4"/>
          </p15:clr>
        </p15:guide>
        <p15:guide id="3" orient="horz" pos="1434" userDrawn="1">
          <p15:clr>
            <a:srgbClr val="A4A3A4"/>
          </p15:clr>
        </p15:guide>
        <p15:guide id="4" pos="1383" userDrawn="1">
          <p15:clr>
            <a:srgbClr val="A4A3A4"/>
          </p15:clr>
        </p15:guide>
        <p15:guide id="5" pos="3107" userDrawn="1">
          <p15:clr>
            <a:srgbClr val="A4A3A4"/>
          </p15:clr>
        </p15:guide>
        <p15:guide id="6" pos="1867">
          <p15:clr>
            <a:srgbClr val="A4A3A4"/>
          </p15:clr>
        </p15:guide>
        <p15:guide id="7" pos="5329">
          <p15:clr>
            <a:srgbClr val="A4A3A4"/>
          </p15:clr>
        </p15:guide>
        <p15:guide id="8" orient="horz" pos="3113" userDrawn="1">
          <p15:clr>
            <a:srgbClr val="A4A3A4"/>
          </p15:clr>
        </p15:guide>
        <p15:guide id="9" orient="horz" pos="572" userDrawn="1">
          <p15:clr>
            <a:srgbClr val="A4A3A4"/>
          </p15:clr>
        </p15:guide>
        <p15:guide id="10" orient="horz" pos="754" userDrawn="1">
          <p15:clr>
            <a:srgbClr val="A4A3A4"/>
          </p15:clr>
        </p15:guide>
        <p15:guide id="11" orient="horz" pos="2160" userDrawn="1">
          <p15:clr>
            <a:srgbClr val="A4A3A4"/>
          </p15:clr>
        </p15:guide>
        <p15:guide id="12" orient="horz" pos="2568" userDrawn="1">
          <p15:clr>
            <a:srgbClr val="A4A3A4"/>
          </p15:clr>
        </p15:guide>
        <p15:guide id="13" orient="horz" pos="1979">
          <p15:clr>
            <a:srgbClr val="A4A3A4"/>
          </p15:clr>
        </p15:guide>
        <p15:guide id="14" orient="horz" pos="2296">
          <p15:clr>
            <a:srgbClr val="A4A3A4"/>
          </p15:clr>
        </p15:guide>
        <p15:guide id="15" pos="22" userDrawn="1">
          <p15:clr>
            <a:srgbClr val="A4A3A4"/>
          </p15:clr>
        </p15:guide>
        <p15:guide id="16" pos="1791">
          <p15:clr>
            <a:srgbClr val="A4A3A4"/>
          </p15:clr>
        </p15:guide>
        <p15:guide id="17" pos="340" userDrawn="1">
          <p15:clr>
            <a:srgbClr val="A4A3A4"/>
          </p15:clr>
        </p15:guide>
        <p15:guide id="18" pos="4014">
          <p15:clr>
            <a:srgbClr val="A4A3A4"/>
          </p15:clr>
        </p15:guide>
        <p15:guide id="19" pos="4468">
          <p15:clr>
            <a:srgbClr val="A4A3A4"/>
          </p15:clr>
        </p15:guide>
        <p15:guide id="20" pos="52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99" userDrawn="1">
          <p15:clr>
            <a:srgbClr val="A4A3A4"/>
          </p15:clr>
        </p15:guide>
        <p15:guide id="2" pos="2198" userDrawn="1">
          <p15:clr>
            <a:srgbClr val="A4A3A4"/>
          </p15:clr>
        </p15:guide>
        <p15:guide id="3" orient="horz" pos="3181" userDrawn="1">
          <p15:clr>
            <a:srgbClr val="A4A3A4"/>
          </p15:clr>
        </p15:guide>
        <p15:guide id="4" pos="213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00CC"/>
    <a:srgbClr val="6B93A3"/>
    <a:srgbClr val="568893"/>
    <a:srgbClr val="FF33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2" autoAdjust="0"/>
    <p:restoredTop sz="93103" autoAdjust="0"/>
  </p:normalViewPr>
  <p:slideViewPr>
    <p:cSldViewPr>
      <p:cViewPr varScale="1">
        <p:scale>
          <a:sx n="55" d="100"/>
          <a:sy n="55" d="100"/>
        </p:scale>
        <p:origin x="470" y="-91"/>
      </p:cViewPr>
      <p:guideLst>
        <p:guide orient="horz" pos="4157"/>
        <p:guide orient="horz" pos="3748"/>
        <p:guide orient="horz" pos="1434"/>
        <p:guide pos="1383"/>
        <p:guide pos="3107"/>
        <p:guide pos="1867"/>
        <p:guide pos="5329"/>
        <p:guide orient="horz" pos="3113"/>
        <p:guide orient="horz" pos="572"/>
        <p:guide orient="horz" pos="754"/>
        <p:guide orient="horz" pos="2160"/>
        <p:guide orient="horz" pos="2568"/>
        <p:guide orient="horz" pos="1979"/>
        <p:guide orient="horz" pos="2296"/>
        <p:guide pos="22"/>
        <p:guide pos="1791"/>
        <p:guide pos="340"/>
        <p:guide pos="4014"/>
        <p:guide pos="4468"/>
        <p:guide pos="5284"/>
      </p:guideLst>
    </p:cSldViewPr>
  </p:slideViewPr>
  <p:outlineViewPr>
    <p:cViewPr>
      <p:scale>
        <a:sx n="33" d="100"/>
        <a:sy n="33" d="100"/>
      </p:scale>
      <p:origin x="0" y="-54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5803"/>
    </p:cViewPr>
  </p:sorterViewPr>
  <p:notesViewPr>
    <p:cSldViewPr snapToGrid="0" snapToObjects="1" showGuides="1">
      <p:cViewPr varScale="1">
        <p:scale>
          <a:sx n="41" d="100"/>
          <a:sy n="41" d="100"/>
        </p:scale>
        <p:origin x="2357" y="62"/>
      </p:cViewPr>
      <p:guideLst>
        <p:guide orient="horz" pos="2999"/>
        <p:guide pos="2198"/>
        <p:guide orient="horz" pos="3181"/>
        <p:guide pos="213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64" y="0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Calibri" pitchFamily="34" charset="0"/>
              </a:defRPr>
            </a:lvl1pPr>
          </a:lstStyle>
          <a:p>
            <a:fld id="{9145A6E9-057F-4817-9766-6D14FED06B59}" type="datetimeFigureOut">
              <a:rPr lang="en-GB"/>
              <a:pPr/>
              <a:t>15/12/2021</a:t>
            </a:fld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9780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64" y="9429780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Calibri" pitchFamily="34" charset="0"/>
              </a:defRPr>
            </a:lvl1pPr>
          </a:lstStyle>
          <a:p>
            <a:fld id="{02AA2127-9D7D-41E5-B7AC-FD732EB0780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022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864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EEBCE5-6656-429C-98C6-533A50AFAC6F}" type="datetimeFigureOut">
              <a:rPr lang="en-GB" smtClean="0"/>
              <a:pPr/>
              <a:t>15/12/2021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83" y="4716586"/>
            <a:ext cx="5436909" cy="4467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978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864" y="942978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073511-4FC2-4007-8421-027AAC56335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845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E458A0-D9F8-482B-8DB6-7E41A1F3C46F}" type="slidenum">
              <a:rPr lang="en-GB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0904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583">
              <a:defRPr/>
            </a:pPr>
            <a:fld id="{75073511-4FC2-4007-8421-027AAC56335B}" type="slidenum">
              <a:rPr lang="en-GB">
                <a:solidFill>
                  <a:prstClr val="black"/>
                </a:solidFill>
              </a:rPr>
              <a:pPr defTabSz="914583">
                <a:defRPr/>
              </a:pPr>
              <a:t>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248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583">
              <a:defRPr/>
            </a:pPr>
            <a:fld id="{75073511-4FC2-4007-8421-027AAC56335B}" type="slidenum">
              <a:rPr lang="en-GB">
                <a:solidFill>
                  <a:prstClr val="black"/>
                </a:solidFill>
              </a:rPr>
              <a:pPr defTabSz="914583">
                <a:defRPr/>
              </a:pPr>
              <a:t>11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00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583">
              <a:defRPr/>
            </a:pPr>
            <a:fld id="{75073511-4FC2-4007-8421-027AAC56335B}" type="slidenum">
              <a:rPr lang="en-GB">
                <a:solidFill>
                  <a:prstClr val="black"/>
                </a:solidFill>
              </a:rPr>
              <a:pPr defTabSz="914583">
                <a:defRPr/>
              </a:pPr>
              <a:t>12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0266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583">
              <a:defRPr/>
            </a:pPr>
            <a:fld id="{75073511-4FC2-4007-8421-027AAC56335B}" type="slidenum">
              <a:rPr lang="en-GB">
                <a:solidFill>
                  <a:prstClr val="black"/>
                </a:solidFill>
              </a:rPr>
              <a:pPr defTabSz="914583">
                <a:defRPr/>
              </a:pPr>
              <a:t>13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8646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583">
              <a:defRPr/>
            </a:pPr>
            <a:fld id="{75073511-4FC2-4007-8421-027AAC56335B}" type="slidenum">
              <a:rPr lang="en-GB">
                <a:solidFill>
                  <a:prstClr val="black"/>
                </a:solidFill>
              </a:rPr>
              <a:pPr defTabSz="914583">
                <a:defRPr/>
              </a:pPr>
              <a:t>14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262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583">
              <a:defRPr/>
            </a:pPr>
            <a:fld id="{75073511-4FC2-4007-8421-027AAC56335B}" type="slidenum">
              <a:rPr lang="en-GB">
                <a:solidFill>
                  <a:prstClr val="black"/>
                </a:solidFill>
              </a:rPr>
              <a:pPr defTabSz="914583">
                <a:defRPr/>
              </a:pPr>
              <a:t>15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6394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583">
              <a:defRPr/>
            </a:pPr>
            <a:fld id="{75073511-4FC2-4007-8421-027AAC56335B}" type="slidenum">
              <a:rPr lang="en-GB">
                <a:solidFill>
                  <a:prstClr val="black"/>
                </a:solidFill>
              </a:rPr>
              <a:pPr defTabSz="914583">
                <a:defRPr/>
              </a:pPr>
              <a:t>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6021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583">
              <a:defRPr/>
            </a:pPr>
            <a:fld id="{75073511-4FC2-4007-8421-027AAC56335B}" type="slidenum">
              <a:rPr lang="en-GB">
                <a:solidFill>
                  <a:prstClr val="black"/>
                </a:solidFill>
              </a:rPr>
              <a:pPr defTabSz="914583">
                <a:defRPr/>
              </a:pPr>
              <a:t>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9063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583">
              <a:defRPr/>
            </a:pPr>
            <a:fld id="{75073511-4FC2-4007-8421-027AAC56335B}" type="slidenum">
              <a:rPr lang="en-GB">
                <a:solidFill>
                  <a:prstClr val="black"/>
                </a:solidFill>
              </a:rPr>
              <a:pPr defTabSz="914583">
                <a:defRPr/>
              </a:pPr>
              <a:t>18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5016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583">
              <a:defRPr/>
            </a:pPr>
            <a:fld id="{75073511-4FC2-4007-8421-027AAC56335B}" type="slidenum">
              <a:rPr lang="en-GB">
                <a:solidFill>
                  <a:prstClr val="black"/>
                </a:solidFill>
              </a:rPr>
              <a:pPr defTabSz="914583">
                <a:defRPr/>
              </a:pPr>
              <a:t>19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232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E458A0-D9F8-482B-8DB6-7E41A1F3C46F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9832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583">
              <a:defRPr/>
            </a:pPr>
            <a:fld id="{75073511-4FC2-4007-8421-027AAC56335B}" type="slidenum">
              <a:rPr lang="en-GB">
                <a:solidFill>
                  <a:prstClr val="black"/>
                </a:solidFill>
              </a:rPr>
              <a:pPr defTabSz="914583">
                <a:defRPr/>
              </a:pPr>
              <a:t>20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1012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E458A0-D9F8-482B-8DB6-7E41A1F3C46F}" type="slidenum">
              <a:rPr lang="en-GB">
                <a:solidFill>
                  <a:prstClr val="black"/>
                </a:solidFill>
              </a:rPr>
              <a:pPr/>
              <a:t>21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0113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583">
              <a:defRPr/>
            </a:pPr>
            <a:fld id="{75073511-4FC2-4007-8421-027AAC56335B}" type="slidenum">
              <a:rPr lang="en-GB">
                <a:solidFill>
                  <a:prstClr val="black"/>
                </a:solidFill>
              </a:rPr>
              <a:pPr defTabSz="914583">
                <a:defRPr/>
              </a:pPr>
              <a:t>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70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583">
              <a:defRPr/>
            </a:pPr>
            <a:fld id="{75073511-4FC2-4007-8421-027AAC56335B}" type="slidenum">
              <a:rPr lang="en-GB">
                <a:solidFill>
                  <a:prstClr val="black"/>
                </a:solidFill>
              </a:rPr>
              <a:pPr defTabSz="914583">
                <a:defRPr/>
              </a:pPr>
              <a:t>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4462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583">
              <a:defRPr/>
            </a:pPr>
            <a:fld id="{75073511-4FC2-4007-8421-027AAC56335B}" type="slidenum">
              <a:rPr lang="en-GB">
                <a:solidFill>
                  <a:prstClr val="black"/>
                </a:solidFill>
              </a:rPr>
              <a:pPr defTabSz="914583">
                <a:defRPr/>
              </a:pPr>
              <a:t>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252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583">
              <a:defRPr/>
            </a:pPr>
            <a:fld id="{75073511-4FC2-4007-8421-027AAC56335B}" type="slidenum">
              <a:rPr lang="en-GB">
                <a:solidFill>
                  <a:prstClr val="black"/>
                </a:solidFill>
              </a:rPr>
              <a:pPr defTabSz="914583">
                <a:defRPr/>
              </a:pPr>
              <a:t>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950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583">
              <a:defRPr/>
            </a:pPr>
            <a:fld id="{75073511-4FC2-4007-8421-027AAC56335B}" type="slidenum">
              <a:rPr lang="en-GB">
                <a:solidFill>
                  <a:prstClr val="black"/>
                </a:solidFill>
              </a:rPr>
              <a:pPr defTabSz="914583">
                <a:defRPr/>
              </a:pPr>
              <a:t>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568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583">
              <a:defRPr/>
            </a:pPr>
            <a:fld id="{75073511-4FC2-4007-8421-027AAC56335B}" type="slidenum">
              <a:rPr lang="en-GB">
                <a:solidFill>
                  <a:prstClr val="black"/>
                </a:solidFill>
              </a:rPr>
              <a:pPr defTabSz="914583">
                <a:defRPr/>
              </a:pPr>
              <a:t>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454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583">
              <a:defRPr/>
            </a:pPr>
            <a:fld id="{75073511-4FC2-4007-8421-027AAC56335B}" type="slidenum">
              <a:rPr lang="en-GB">
                <a:solidFill>
                  <a:prstClr val="black"/>
                </a:solidFill>
              </a:rPr>
              <a:pPr defTabSz="914583">
                <a:defRPr/>
              </a:pPr>
              <a:t>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80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583">
              <a:defRPr/>
            </a:pPr>
            <a:fld id="{75073511-4FC2-4007-8421-027AAC56335B}" type="slidenum">
              <a:rPr lang="en-GB">
                <a:solidFill>
                  <a:prstClr val="black"/>
                </a:solidFill>
              </a:rPr>
              <a:pPr defTabSz="914583">
                <a:defRPr/>
              </a:pPr>
              <a:t>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615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55A82-93E5-4352-8B01-8F44EFC61DDE}" type="datetimeFigureOut">
              <a:rPr lang="en-GB"/>
              <a:pPr>
                <a:defRPr/>
              </a:pPr>
              <a:t>15/12/2021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554E7-6999-4418-A820-EE66441CA481}" type="datetimeFigureOut">
              <a:rPr lang="en-GB"/>
              <a:pPr>
                <a:defRPr/>
              </a:pPr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F1CE4-1387-4D0D-8FB0-07163EBA7F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 b="1" i="0">
                <a:latin typeface="Georgia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3848" y="5373216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3E64A-E4DA-4E57-8426-4A29BF599A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>
            <a:off x="1350211" y="653715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14F14-54D7-4537-BE43-983B0A910E27}" type="datetimeFigureOut">
              <a:rPr lang="en-GB"/>
              <a:pPr>
                <a:defRPr/>
              </a:pPr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9DA9C-1218-4E44-A2C2-2BCFB35AB6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F0580-BDFB-4870-AA8F-0A43C5AE0398}" type="datetimeFigureOut">
              <a:rPr lang="en-GB"/>
              <a:pPr>
                <a:defRPr/>
              </a:pPr>
              <a:t>15/12/2021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5C0F0-D7F6-404C-B1D3-4B54AB9BF9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BFF61-1091-4217-BF6D-B666E0632ADE}" type="datetimeFigureOut">
              <a:rPr lang="en-GB"/>
              <a:pPr>
                <a:defRPr/>
              </a:pPr>
              <a:t>15/12/2021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2CFB1-65B7-4925-99ED-C702CA22C7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9E2CE-5AAD-4AE4-85A3-1B1EB595806A}" type="datetimeFigureOut">
              <a:rPr lang="en-GB"/>
              <a:pPr>
                <a:defRPr/>
              </a:pPr>
              <a:t>15/12/2021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C6B70-465A-458B-89ED-89FE4754ED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68B04-7588-4CC9-93FE-15C820E36918}" type="datetimeFigureOut">
              <a:rPr lang="en-GB"/>
              <a:pPr>
                <a:defRPr/>
              </a:pPr>
              <a:t>15/12/2021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3A262-22FB-4A7F-B76B-9F7110C052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E0097-A0DE-42EB-BFDE-2C7C3D98213E}" type="datetimeFigureOut">
              <a:rPr lang="en-GB"/>
              <a:pPr>
                <a:defRPr/>
              </a:pPr>
              <a:t>15/12/2021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244B-52D2-4252-9D63-71BB44FFD0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758CB-A22D-4DBB-927E-BF8FFAB53433}" type="datetimeFigureOut">
              <a:rPr lang="en-GB"/>
              <a:pPr>
                <a:defRPr/>
              </a:pPr>
              <a:t>15/12/2021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79A8F-A01C-4CA4-904E-617842122D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B7AC8BF-B63E-484D-8F61-4BA4705DC184}" type="datetimeFigureOut">
              <a:rPr lang="en-GB"/>
              <a:pPr>
                <a:defRPr/>
              </a:pPr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3A6DEE0-2168-4902-BB46-F7E49E1135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extBox 7"/>
          <p:cNvSpPr txBox="1"/>
          <p:nvPr userDrawn="1"/>
        </p:nvSpPr>
        <p:spPr>
          <a:xfrm>
            <a:off x="395536" y="6472835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rgbClr val="161616"/>
                </a:solidFill>
                <a:latin typeface="Georgia"/>
                <a:cs typeface="Georgia"/>
              </a:rPr>
              <a:t>www.npca.org.uk</a:t>
            </a:r>
            <a:endParaRPr lang="en-US" sz="1200" b="1" dirty="0">
              <a:solidFill>
                <a:srgbClr val="161616"/>
              </a:solidFill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660651" y="6444476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161616"/>
                </a:solidFill>
                <a:latin typeface="Georgia"/>
                <a:cs typeface="Georgia"/>
              </a:rPr>
              <a:t>npca@rcseng.ac.uk</a:t>
            </a:r>
            <a:r>
              <a:rPr lang="en-US" sz="1200" b="1" baseline="0" dirty="0" smtClean="0">
                <a:solidFill>
                  <a:srgbClr val="161616"/>
                </a:solidFill>
                <a:latin typeface="Georgia"/>
                <a:cs typeface="Georgia"/>
              </a:rPr>
              <a:t> </a:t>
            </a:r>
            <a:endParaRPr lang="en-US" sz="1200" b="1" dirty="0">
              <a:solidFill>
                <a:srgbClr val="161616"/>
              </a:solidFill>
              <a:latin typeface="Georgia"/>
              <a:cs typeface="Georgia"/>
            </a:endParaRPr>
          </a:p>
        </p:txBody>
      </p:sp>
      <p:pic>
        <p:nvPicPr>
          <p:cNvPr id="2" name="Picture 1" descr="NPCALOGOBLUE.eps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16404"/>
            <a:ext cx="2160240" cy="1440160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4666403" y="6432844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baseline="0" dirty="0" smtClean="0">
                <a:solidFill>
                  <a:srgbClr val="161616"/>
                </a:solidFill>
                <a:latin typeface="Georgia"/>
                <a:cs typeface="Georgia"/>
              </a:rPr>
              <a:t>@</a:t>
            </a:r>
            <a:r>
              <a:rPr lang="en-US" sz="1200" b="1" baseline="0" dirty="0" err="1" smtClean="0">
                <a:solidFill>
                  <a:srgbClr val="161616"/>
                </a:solidFill>
                <a:latin typeface="Georgia"/>
                <a:cs typeface="Georgia"/>
              </a:rPr>
              <a:t>npca_uk</a:t>
            </a:r>
            <a:r>
              <a:rPr lang="en-US" sz="1200" b="1" baseline="0" dirty="0" smtClean="0">
                <a:solidFill>
                  <a:srgbClr val="161616"/>
                </a:solidFill>
                <a:latin typeface="Georgia"/>
                <a:cs typeface="Georgia"/>
              </a:rPr>
              <a:t> </a:t>
            </a:r>
            <a:endParaRPr lang="en-US" sz="1200" b="1" dirty="0">
              <a:solidFill>
                <a:srgbClr val="161616"/>
              </a:solidFill>
              <a:latin typeface="Georgia"/>
              <a:cs typeface="Georgi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161616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70774" y="234522"/>
            <a:ext cx="9143999" cy="1584175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 of the Covid-19 pandemic: findings from the National Prostate Cancer Audit</a:t>
            </a:r>
            <a:endParaRPr lang="en-GB" sz="4800" b="1" dirty="0">
              <a:solidFill>
                <a:srgbClr val="56889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BEE1143-320C-407D-9C95-628273887099}"/>
              </a:ext>
            </a:extLst>
          </p:cNvPr>
          <p:cNvSpPr txBox="1">
            <a:spLocks/>
          </p:cNvSpPr>
          <p:nvPr/>
        </p:nvSpPr>
        <p:spPr bwMode="auto">
          <a:xfrm>
            <a:off x="75196" y="2262090"/>
            <a:ext cx="9144000" cy="2083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GB" sz="1600" dirty="0">
                <a:solidFill>
                  <a:srgbClr val="000000"/>
                </a:solidFill>
              </a:rPr>
              <a:t>Commissioned by </a:t>
            </a:r>
            <a:r>
              <a:rPr lang="en-GB" sz="1600" b="1" dirty="0">
                <a:solidFill>
                  <a:srgbClr val="000000"/>
                </a:solidFill>
              </a:rPr>
              <a:t>HQIP</a:t>
            </a:r>
            <a:r>
              <a:rPr lang="en-GB" sz="1600" dirty="0">
                <a:solidFill>
                  <a:srgbClr val="000000"/>
                </a:solidFill>
              </a:rPr>
              <a:t> on behalf of </a:t>
            </a:r>
            <a:r>
              <a:rPr lang="en-GB" sz="1600" b="1" dirty="0">
                <a:solidFill>
                  <a:srgbClr val="000000"/>
                </a:solidFill>
              </a:rPr>
              <a:t>NHS England </a:t>
            </a:r>
            <a:r>
              <a:rPr lang="en-GB" sz="1600" dirty="0">
                <a:solidFill>
                  <a:srgbClr val="000000"/>
                </a:solidFill>
              </a:rPr>
              <a:t>and </a:t>
            </a:r>
            <a:r>
              <a:rPr lang="en-GB" sz="1600" b="1" dirty="0">
                <a:solidFill>
                  <a:srgbClr val="000000"/>
                </a:solidFill>
              </a:rPr>
              <a:t>Welsh Government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GB" sz="1600" dirty="0">
                <a:solidFill>
                  <a:srgbClr val="000000"/>
                </a:solidFill>
              </a:rPr>
              <a:t>Based at the </a:t>
            </a:r>
            <a:r>
              <a:rPr lang="en-GB" sz="1600" b="1" dirty="0">
                <a:solidFill>
                  <a:srgbClr val="000000"/>
                </a:solidFill>
              </a:rPr>
              <a:t>Clinical Effectiveness Unit</a:t>
            </a:r>
            <a:r>
              <a:rPr lang="en-GB" sz="1600" dirty="0">
                <a:solidFill>
                  <a:srgbClr val="000000"/>
                </a:solidFill>
              </a:rPr>
              <a:t>, </a:t>
            </a:r>
            <a:br>
              <a:rPr lang="en-GB" sz="1600" dirty="0">
                <a:solidFill>
                  <a:srgbClr val="000000"/>
                </a:solidFill>
              </a:rPr>
            </a:br>
            <a:r>
              <a:rPr lang="en-GB" sz="1600" dirty="0">
                <a:solidFill>
                  <a:srgbClr val="000000"/>
                </a:solidFill>
              </a:rPr>
              <a:t>Royal College of Surgeons / London School of Hygiene &amp; Tropical Medicine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GB" sz="1600" dirty="0">
                <a:solidFill>
                  <a:srgbClr val="000000"/>
                </a:solidFill>
              </a:rPr>
              <a:t>Clinical leadership provided by </a:t>
            </a:r>
            <a:r>
              <a:rPr lang="en-GB" sz="1600" b="1" dirty="0">
                <a:solidFill>
                  <a:srgbClr val="000000"/>
                </a:solidFill>
              </a:rPr>
              <a:t>BAUS</a:t>
            </a:r>
            <a:r>
              <a:rPr lang="en-GB" sz="1600" dirty="0">
                <a:solidFill>
                  <a:srgbClr val="000000"/>
                </a:solidFill>
              </a:rPr>
              <a:t> and </a:t>
            </a:r>
            <a:r>
              <a:rPr lang="en-GB" sz="1600" b="1" dirty="0">
                <a:solidFill>
                  <a:srgbClr val="000000"/>
                </a:solidFill>
              </a:rPr>
              <a:t>BUG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GB" sz="1600" dirty="0">
                <a:solidFill>
                  <a:srgbClr val="000000"/>
                </a:solidFill>
              </a:rPr>
              <a:t>Data partners: </a:t>
            </a:r>
            <a:r>
              <a:rPr lang="en-GB" sz="1600" b="1" dirty="0">
                <a:solidFill>
                  <a:srgbClr val="000000"/>
                </a:solidFill>
              </a:rPr>
              <a:t>National Cancer Registry and Analysis </a:t>
            </a:r>
            <a:r>
              <a:rPr lang="en-GB" sz="1600" b="1" dirty="0" smtClean="0">
                <a:solidFill>
                  <a:srgbClr val="000000"/>
                </a:solidFill>
              </a:rPr>
              <a:t>Service</a:t>
            </a:r>
            <a:r>
              <a:rPr lang="en-GB" sz="1600" dirty="0">
                <a:solidFill>
                  <a:srgbClr val="000000"/>
                </a:solidFill>
              </a:rPr>
              <a:t>,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b="1" dirty="0">
                <a:solidFill>
                  <a:srgbClr val="000000"/>
                </a:solidFill>
              </a:rPr>
              <a:t>Wales Cancer </a:t>
            </a:r>
            <a:r>
              <a:rPr lang="en-GB" sz="1600" b="1" dirty="0" smtClean="0">
                <a:solidFill>
                  <a:srgbClr val="000000"/>
                </a:solidFill>
              </a:rPr>
              <a:t>Network</a:t>
            </a:r>
            <a:endParaRPr lang="en-GB" sz="1600" dirty="0">
              <a:solidFill>
                <a:srgbClr val="00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06915" y="5053302"/>
            <a:ext cx="8130168" cy="1162050"/>
            <a:chOff x="506915" y="5053302"/>
            <a:chExt cx="8130168" cy="1162050"/>
          </a:xfrm>
        </p:grpSpPr>
        <p:pic>
          <p:nvPicPr>
            <p:cNvPr id="8" name="Picture 7" descr="BUG logolarger.jpg">
              <a:extLst>
                <a:ext uri="{FF2B5EF4-FFF2-40B4-BE49-F238E27FC236}">
                  <a16:creationId xmlns:a16="http://schemas.microsoft.com/office/drawing/2014/main" id="{646EB63F-508B-48B4-91F3-550F341E9B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284527" y="5317851"/>
              <a:ext cx="845820" cy="777240"/>
            </a:xfrm>
            <a:prstGeom prst="rect">
              <a:avLst/>
            </a:prstGeom>
            <a:noFill/>
          </p:spPr>
        </p:pic>
        <p:pic>
          <p:nvPicPr>
            <p:cNvPr id="9" name="Picture 8" descr="NEW Cross Keys and BAUS text_Green.jpeg">
              <a:extLst>
                <a:ext uri="{FF2B5EF4-FFF2-40B4-BE49-F238E27FC236}">
                  <a16:creationId xmlns:a16="http://schemas.microsoft.com/office/drawing/2014/main" id="{F6213F0C-2713-4039-AA75-4BA99660B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89118" y="5173563"/>
              <a:ext cx="1047965" cy="921528"/>
            </a:xfrm>
            <a:prstGeom prst="rect">
              <a:avLst/>
            </a:prstGeom>
            <a:noFill/>
          </p:spPr>
        </p:pic>
        <p:pic>
          <p:nvPicPr>
            <p:cNvPr id="10" name="Picture 9" descr="HQIP_logo_mid res.jpg">
              <a:extLst>
                <a:ext uri="{FF2B5EF4-FFF2-40B4-BE49-F238E27FC236}">
                  <a16:creationId xmlns:a16="http://schemas.microsoft.com/office/drawing/2014/main" id="{1693F341-13EE-4B1B-BF61-D05C3BCB3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42774" y="5468529"/>
              <a:ext cx="1514475" cy="705803"/>
            </a:xfrm>
            <a:prstGeom prst="rect">
              <a:avLst/>
            </a:prstGeom>
            <a:noFill/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CC438C0-30FA-42A7-8C4F-0A81F8EF9AD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22418" y="5468529"/>
              <a:ext cx="1193078" cy="626562"/>
            </a:xfrm>
            <a:prstGeom prst="rect">
              <a:avLst/>
            </a:prstGeom>
            <a:noFill/>
          </p:spPr>
        </p:pic>
        <p:pic>
          <p:nvPicPr>
            <p:cNvPr id="12" name="Picture 11" descr="C:\Users\jnossiter\Desktop\Portrait print.jpg">
              <a:extLst>
                <a:ext uri="{FF2B5EF4-FFF2-40B4-BE49-F238E27FC236}">
                  <a16:creationId xmlns:a16="http://schemas.microsoft.com/office/drawing/2014/main" id="{977A41B0-04B4-4253-91CA-22B38B690B12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915" y="5053302"/>
              <a:ext cx="793750" cy="11620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Picture 13" descr="Logo&#10;&#10;Description automatically generated"/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8546" y="5468529"/>
              <a:ext cx="1581150" cy="5321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8700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marL="173038" algn="l"/>
            <a:r>
              <a:rPr lang="en-GB" sz="2800" b="1" dirty="0">
                <a:solidFill>
                  <a:srgbClr val="568893"/>
                </a:solidFill>
              </a:rPr>
              <a:t>Surgery (radical prostatectomy, RP</a:t>
            </a:r>
            <a:r>
              <a:rPr lang="en-GB" sz="2800" b="1" dirty="0" smtClean="0">
                <a:solidFill>
                  <a:srgbClr val="568893"/>
                </a:solidFill>
              </a:rPr>
              <a:t>)</a:t>
            </a:r>
            <a:endParaRPr lang="en-GB" sz="2800" b="1" dirty="0">
              <a:solidFill>
                <a:srgbClr val="568893"/>
              </a:solidFill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694AEE-0806-4360-8116-EDBAE0EC1372}"/>
              </a:ext>
            </a:extLst>
          </p:cNvPr>
          <p:cNvSpPr txBox="1"/>
          <p:nvPr/>
        </p:nvSpPr>
        <p:spPr>
          <a:xfrm>
            <a:off x="460648" y="980728"/>
            <a:ext cx="8683352" cy="12403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000" dirty="0" smtClean="0">
                <a:solidFill>
                  <a:srgbClr val="000000"/>
                </a:solidFill>
                <a:latin typeface="+mj-lt"/>
              </a:rPr>
              <a:t>46.3</a:t>
            </a:r>
            <a:r>
              <a:rPr lang="en-GB" sz="2000" dirty="0">
                <a:solidFill>
                  <a:srgbClr val="000000"/>
                </a:solidFill>
                <a:latin typeface="+mj-lt"/>
              </a:rPr>
              <a:t>% reduction (1,076 </a:t>
            </a:r>
            <a:r>
              <a:rPr lang="en-GB" sz="2000" dirty="0" smtClean="0">
                <a:solidFill>
                  <a:srgbClr val="000000"/>
                </a:solidFill>
                <a:latin typeface="+mj-lt"/>
              </a:rPr>
              <a:t>vs </a:t>
            </a:r>
            <a:r>
              <a:rPr lang="en-GB" sz="2000" dirty="0">
                <a:solidFill>
                  <a:srgbClr val="000000"/>
                </a:solidFill>
                <a:latin typeface="+mj-lt"/>
              </a:rPr>
              <a:t>2,005) in the number undergoing RP during the first lockdown </a:t>
            </a:r>
            <a:r>
              <a:rPr lang="en-GB" sz="2000" dirty="0" smtClean="0">
                <a:solidFill>
                  <a:srgbClr val="000000"/>
                </a:solidFill>
                <a:latin typeface="+mj-lt"/>
              </a:rPr>
              <a:t>compared </a:t>
            </a:r>
            <a:r>
              <a:rPr lang="en-GB" sz="2000" dirty="0">
                <a:solidFill>
                  <a:srgbClr val="000000"/>
                </a:solidFill>
                <a:latin typeface="+mj-lt"/>
              </a:rPr>
              <a:t>with the same calendar period in 2019 </a:t>
            </a:r>
            <a:endParaRPr lang="en-GB" sz="2000" dirty="0" smtClean="0">
              <a:solidFill>
                <a:srgbClr val="000000"/>
              </a:solidFill>
              <a:latin typeface="+mj-lt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endParaRPr lang="en-GB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2420888"/>
            <a:ext cx="6612747" cy="3272199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3275856" y="4437112"/>
            <a:ext cx="1656507" cy="0"/>
          </a:xfrm>
          <a:prstGeom prst="straightConnector1">
            <a:avLst/>
          </a:prstGeom>
          <a:ln w="28575">
            <a:solidFill>
              <a:srgbClr val="66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936943" y="1772816"/>
            <a:ext cx="2599527" cy="27363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39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marL="173038" algn="l"/>
            <a:r>
              <a:rPr lang="en-GB" sz="2800" b="1" dirty="0">
                <a:solidFill>
                  <a:srgbClr val="568893"/>
                </a:solidFill>
              </a:rPr>
              <a:t>Surgery (radical prostatectomy, RP</a:t>
            </a:r>
            <a:r>
              <a:rPr lang="en-GB" sz="2800" b="1" dirty="0" smtClean="0">
                <a:solidFill>
                  <a:srgbClr val="568893"/>
                </a:solidFill>
              </a:rPr>
              <a:t>)</a:t>
            </a:r>
            <a:endParaRPr lang="en-GB" sz="2800" b="1" dirty="0">
              <a:solidFill>
                <a:srgbClr val="568893"/>
              </a:solidFill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694AEE-0806-4360-8116-EDBAE0EC1372}"/>
              </a:ext>
            </a:extLst>
          </p:cNvPr>
          <p:cNvSpPr txBox="1"/>
          <p:nvPr/>
        </p:nvSpPr>
        <p:spPr>
          <a:xfrm>
            <a:off x="460648" y="980728"/>
            <a:ext cx="8683352" cy="12403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Overall, 26.9% </a:t>
            </a:r>
            <a:r>
              <a:rPr lang="en-GB" sz="2000" dirty="0">
                <a:solidFill>
                  <a:srgbClr val="000000"/>
                </a:solidFill>
                <a:latin typeface="+mn-lt"/>
              </a:rPr>
              <a:t>reduction </a:t>
            </a: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(3,896 </a:t>
            </a:r>
            <a:r>
              <a:rPr lang="en-GB" sz="2000" dirty="0">
                <a:solidFill>
                  <a:srgbClr val="000000"/>
                </a:solidFill>
                <a:latin typeface="+mn-lt"/>
              </a:rPr>
              <a:t>vs </a:t>
            </a: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5,331) </a:t>
            </a:r>
            <a:r>
              <a:rPr lang="en-GB" sz="2000" dirty="0">
                <a:solidFill>
                  <a:srgbClr val="000000"/>
                </a:solidFill>
                <a:latin typeface="+mn-lt"/>
              </a:rPr>
              <a:t>in the number of men </a:t>
            </a: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undergoing surgery</a:t>
            </a:r>
          </a:p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endParaRPr lang="en-GB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2420888"/>
            <a:ext cx="6612747" cy="3272199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3347194" y="4437112"/>
            <a:ext cx="4105126" cy="0"/>
          </a:xfrm>
          <a:prstGeom prst="straightConnector1">
            <a:avLst/>
          </a:prstGeom>
          <a:ln w="28575">
            <a:solidFill>
              <a:srgbClr val="66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88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marL="173038" algn="l"/>
            <a:r>
              <a:rPr lang="en-GB" sz="2800" b="1" dirty="0">
                <a:solidFill>
                  <a:srgbClr val="568893"/>
                </a:solidFill>
              </a:rPr>
              <a:t>Surgery (radical prostatectomy, RP</a:t>
            </a:r>
            <a:r>
              <a:rPr lang="en-GB" sz="2800" b="1" dirty="0" smtClean="0">
                <a:solidFill>
                  <a:srgbClr val="568893"/>
                </a:solidFill>
              </a:rPr>
              <a:t>)</a:t>
            </a:r>
            <a:endParaRPr lang="en-GB" sz="2800" b="1" dirty="0">
              <a:solidFill>
                <a:srgbClr val="568893"/>
              </a:solidFill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694AEE-0806-4360-8116-EDBAE0EC1372}"/>
              </a:ext>
            </a:extLst>
          </p:cNvPr>
          <p:cNvSpPr txBox="1"/>
          <p:nvPr/>
        </p:nvSpPr>
        <p:spPr>
          <a:xfrm>
            <a:off x="460648" y="980728"/>
            <a:ext cx="8683352" cy="12403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Cancer stage in men undergoing RP was less advanced than those in 2019 </a:t>
            </a:r>
            <a:r>
              <a:rPr lang="en-GB" sz="2000" dirty="0" smtClean="0">
                <a:solidFill>
                  <a:srgbClr val="000000"/>
                </a:solidFill>
                <a:latin typeface="+mj-lt"/>
              </a:rPr>
              <a:t>(34.8%% </a:t>
            </a:r>
            <a:r>
              <a:rPr lang="en-GB" sz="2000" dirty="0">
                <a:solidFill>
                  <a:srgbClr val="000000"/>
                </a:solidFill>
                <a:latin typeface="+mj-lt"/>
              </a:rPr>
              <a:t>vs </a:t>
            </a:r>
            <a:r>
              <a:rPr lang="en-GB" sz="2000" dirty="0" smtClean="0">
                <a:solidFill>
                  <a:srgbClr val="000000"/>
                </a:solidFill>
                <a:latin typeface="+mj-lt"/>
              </a:rPr>
              <a:t>39.6%, </a:t>
            </a:r>
            <a:r>
              <a:rPr lang="en-GB" sz="2000" dirty="0">
                <a:solidFill>
                  <a:srgbClr val="000000"/>
                </a:solidFill>
                <a:latin typeface="+mj-lt"/>
              </a:rPr>
              <a:t>stage 3</a:t>
            </a:r>
            <a:r>
              <a:rPr lang="en-GB" sz="2000" dirty="0" smtClean="0">
                <a:solidFill>
                  <a:srgbClr val="000000"/>
                </a:solidFill>
                <a:latin typeface="+mj-lt"/>
              </a:rPr>
              <a:t>; </a:t>
            </a:r>
            <a:r>
              <a:rPr lang="en-GB" sz="2000" dirty="0">
                <a:solidFill>
                  <a:srgbClr val="000000"/>
                </a:solidFill>
                <a:latin typeface="+mj-lt"/>
              </a:rPr>
              <a:t>2020 vs 2019)</a:t>
            </a:r>
            <a:endParaRPr lang="en-GB" sz="2000" dirty="0" smtClean="0">
              <a:solidFill>
                <a:srgbClr val="000000"/>
              </a:solidFill>
              <a:latin typeface="+mj-lt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endParaRPr lang="en-GB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2420888"/>
            <a:ext cx="6612747" cy="3272199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3347194" y="4437112"/>
            <a:ext cx="4105126" cy="0"/>
          </a:xfrm>
          <a:prstGeom prst="straightConnector1">
            <a:avLst/>
          </a:prstGeom>
          <a:ln w="28575">
            <a:solidFill>
              <a:srgbClr val="66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277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marL="173038" algn="l"/>
            <a:r>
              <a:rPr lang="en-GB" sz="2800" b="1" dirty="0" smtClean="0">
                <a:solidFill>
                  <a:srgbClr val="568893"/>
                </a:solidFill>
              </a:rPr>
              <a:t>Radiotherapy </a:t>
            </a:r>
            <a:r>
              <a:rPr lang="en-GB" sz="2800" b="1" dirty="0">
                <a:solidFill>
                  <a:srgbClr val="568893"/>
                </a:solidFill>
              </a:rPr>
              <a:t>(radical </a:t>
            </a:r>
            <a:r>
              <a:rPr lang="en-GB" sz="2800" b="1" dirty="0" smtClean="0">
                <a:solidFill>
                  <a:srgbClr val="568893"/>
                </a:solidFill>
              </a:rPr>
              <a:t>EBRT)</a:t>
            </a:r>
            <a:endParaRPr lang="en-GB" sz="2800" b="1" dirty="0">
              <a:solidFill>
                <a:srgbClr val="568893"/>
              </a:solidFill>
              <a:effectLst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427152"/>
            <a:ext cx="6893111" cy="373815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3694AEE-0806-4360-8116-EDBAE0EC1372}"/>
              </a:ext>
            </a:extLst>
          </p:cNvPr>
          <p:cNvSpPr txBox="1"/>
          <p:nvPr/>
        </p:nvSpPr>
        <p:spPr>
          <a:xfrm>
            <a:off x="460648" y="980728"/>
            <a:ext cx="8683352" cy="12403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000" dirty="0" smtClean="0">
                <a:solidFill>
                  <a:srgbClr val="000000"/>
                </a:solidFill>
                <a:latin typeface="+mj-lt"/>
              </a:rPr>
              <a:t>45.4% </a:t>
            </a:r>
            <a:r>
              <a:rPr lang="en-GB" sz="2000" dirty="0">
                <a:solidFill>
                  <a:srgbClr val="000000"/>
                </a:solidFill>
                <a:latin typeface="+mj-lt"/>
              </a:rPr>
              <a:t>reduction </a:t>
            </a:r>
            <a:r>
              <a:rPr lang="en-GB" sz="2000" dirty="0" smtClean="0">
                <a:solidFill>
                  <a:srgbClr val="000000"/>
                </a:solidFill>
                <a:latin typeface="+mj-lt"/>
              </a:rPr>
              <a:t>(2,339 vs 4,287) </a:t>
            </a:r>
            <a:r>
              <a:rPr lang="en-GB" sz="2000" dirty="0">
                <a:solidFill>
                  <a:srgbClr val="000000"/>
                </a:solidFill>
                <a:latin typeface="+mj-lt"/>
              </a:rPr>
              <a:t>in the number undergoing </a:t>
            </a:r>
            <a:r>
              <a:rPr lang="en-GB" sz="2000" dirty="0" smtClean="0">
                <a:solidFill>
                  <a:srgbClr val="000000"/>
                </a:solidFill>
                <a:latin typeface="+mj-lt"/>
              </a:rPr>
              <a:t>EBRT </a:t>
            </a:r>
            <a:r>
              <a:rPr lang="en-GB" sz="2000" dirty="0">
                <a:solidFill>
                  <a:srgbClr val="000000"/>
                </a:solidFill>
                <a:latin typeface="+mj-lt"/>
              </a:rPr>
              <a:t>during the first lockdown </a:t>
            </a:r>
            <a:r>
              <a:rPr lang="en-GB" sz="2000" dirty="0" smtClean="0">
                <a:solidFill>
                  <a:srgbClr val="000000"/>
                </a:solidFill>
                <a:latin typeface="+mj-lt"/>
              </a:rPr>
              <a:t>compared </a:t>
            </a:r>
            <a:r>
              <a:rPr lang="en-GB" sz="2000" dirty="0">
                <a:solidFill>
                  <a:srgbClr val="000000"/>
                </a:solidFill>
                <a:latin typeface="+mj-lt"/>
              </a:rPr>
              <a:t>with the same calendar period in 2019 </a:t>
            </a:r>
            <a:endParaRPr lang="en-GB" sz="2000" dirty="0" smtClean="0">
              <a:solidFill>
                <a:srgbClr val="000000"/>
              </a:solidFill>
              <a:latin typeface="+mj-lt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endParaRPr lang="en-GB" dirty="0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563565" y="4509120"/>
            <a:ext cx="1656507" cy="0"/>
          </a:xfrm>
          <a:prstGeom prst="straightConnector1">
            <a:avLst/>
          </a:prstGeom>
          <a:ln w="28575">
            <a:solidFill>
              <a:srgbClr val="66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212833" y="2060848"/>
            <a:ext cx="2599527" cy="27363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62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marL="173038" algn="l"/>
            <a:r>
              <a:rPr lang="en-GB" sz="2800" b="1" dirty="0" smtClean="0">
                <a:solidFill>
                  <a:srgbClr val="568893"/>
                </a:solidFill>
              </a:rPr>
              <a:t>Radiotherapy </a:t>
            </a:r>
            <a:r>
              <a:rPr lang="en-GB" sz="2800" b="1" dirty="0">
                <a:solidFill>
                  <a:srgbClr val="568893"/>
                </a:solidFill>
              </a:rPr>
              <a:t>(radical </a:t>
            </a:r>
            <a:r>
              <a:rPr lang="en-GB" sz="2800" b="1" dirty="0" smtClean="0">
                <a:solidFill>
                  <a:srgbClr val="568893"/>
                </a:solidFill>
              </a:rPr>
              <a:t>EBRT)</a:t>
            </a:r>
            <a:endParaRPr lang="en-GB" sz="2800" b="1" dirty="0">
              <a:solidFill>
                <a:srgbClr val="568893"/>
              </a:solidFill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694AEE-0806-4360-8116-EDBAE0EC1372}"/>
              </a:ext>
            </a:extLst>
          </p:cNvPr>
          <p:cNvSpPr txBox="1"/>
          <p:nvPr/>
        </p:nvSpPr>
        <p:spPr>
          <a:xfrm>
            <a:off x="460648" y="980728"/>
            <a:ext cx="8683352" cy="806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Overall, 14.1% </a:t>
            </a:r>
            <a:r>
              <a:rPr lang="en-GB" sz="2000" dirty="0">
                <a:solidFill>
                  <a:srgbClr val="000000"/>
                </a:solidFill>
                <a:latin typeface="+mn-lt"/>
              </a:rPr>
              <a:t>reduction </a:t>
            </a: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(9,719 </a:t>
            </a:r>
            <a:r>
              <a:rPr lang="en-GB" sz="2000" dirty="0">
                <a:solidFill>
                  <a:srgbClr val="000000"/>
                </a:solidFill>
                <a:latin typeface="+mn-lt"/>
              </a:rPr>
              <a:t>vs </a:t>
            </a: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11,309) </a:t>
            </a:r>
            <a:r>
              <a:rPr lang="en-GB" sz="2000" dirty="0">
                <a:solidFill>
                  <a:srgbClr val="000000"/>
                </a:solidFill>
                <a:latin typeface="+mn-lt"/>
              </a:rPr>
              <a:t>in the number of men </a:t>
            </a: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undergoing EBRT</a:t>
            </a:r>
            <a:endParaRPr lang="en-GB" sz="20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427152"/>
            <a:ext cx="6893111" cy="3738151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3563888" y="4509120"/>
            <a:ext cx="3888432" cy="0"/>
          </a:xfrm>
          <a:prstGeom prst="straightConnector1">
            <a:avLst/>
          </a:prstGeom>
          <a:ln w="28575">
            <a:solidFill>
              <a:srgbClr val="66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597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marL="173038" algn="l"/>
            <a:r>
              <a:rPr lang="en-GB" sz="2800" b="1" dirty="0" smtClean="0">
                <a:solidFill>
                  <a:srgbClr val="568893"/>
                </a:solidFill>
              </a:rPr>
              <a:t>Radiotherapy </a:t>
            </a:r>
            <a:r>
              <a:rPr lang="en-GB" sz="2800" b="1" dirty="0">
                <a:solidFill>
                  <a:srgbClr val="568893"/>
                </a:solidFill>
              </a:rPr>
              <a:t>(radical </a:t>
            </a:r>
            <a:r>
              <a:rPr lang="en-GB" sz="2800" b="1" dirty="0" smtClean="0">
                <a:solidFill>
                  <a:srgbClr val="568893"/>
                </a:solidFill>
              </a:rPr>
              <a:t>EBRT)</a:t>
            </a:r>
            <a:endParaRPr lang="en-GB" sz="2800" b="1" dirty="0">
              <a:solidFill>
                <a:srgbClr val="568893"/>
              </a:solidFill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694AEE-0806-4360-8116-EDBAE0EC1372}"/>
              </a:ext>
            </a:extLst>
          </p:cNvPr>
          <p:cNvSpPr txBox="1"/>
          <p:nvPr/>
        </p:nvSpPr>
        <p:spPr>
          <a:xfrm>
            <a:off x="460648" y="980728"/>
            <a:ext cx="86833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Other changes included an increased use of a </a:t>
            </a:r>
            <a:r>
              <a:rPr lang="en-GB" sz="2000" dirty="0" err="1" smtClean="0">
                <a:solidFill>
                  <a:srgbClr val="000000"/>
                </a:solidFill>
                <a:latin typeface="+mn-lt"/>
              </a:rPr>
              <a:t>hypofractionation</a:t>
            </a: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 (83.1% vs 78.1%) compared with 2019 </a:t>
            </a:r>
            <a:endParaRPr lang="en-GB" sz="20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427152"/>
            <a:ext cx="6893111" cy="3738151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3563888" y="4509120"/>
            <a:ext cx="3888432" cy="0"/>
          </a:xfrm>
          <a:prstGeom prst="straightConnector1">
            <a:avLst/>
          </a:prstGeom>
          <a:ln w="28575">
            <a:solidFill>
              <a:srgbClr val="66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79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marL="173038" algn="l"/>
            <a:r>
              <a:rPr lang="en-GB" sz="2800" b="1" dirty="0" smtClean="0">
                <a:solidFill>
                  <a:srgbClr val="568893"/>
                </a:solidFill>
              </a:rPr>
              <a:t>Systemic treatment: hormone-sensitive </a:t>
            </a:r>
            <a:r>
              <a:rPr lang="en-GB" sz="2800" b="1" dirty="0" err="1" smtClean="0">
                <a:solidFill>
                  <a:srgbClr val="568893"/>
                </a:solidFill>
              </a:rPr>
              <a:t>PCa</a:t>
            </a:r>
            <a:endParaRPr lang="en-GB" sz="2800" b="1" dirty="0">
              <a:solidFill>
                <a:srgbClr val="568893"/>
              </a:solidFill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694AEE-0806-4360-8116-EDBAE0EC1372}"/>
              </a:ext>
            </a:extLst>
          </p:cNvPr>
          <p:cNvSpPr txBox="1"/>
          <p:nvPr/>
        </p:nvSpPr>
        <p:spPr>
          <a:xfrm>
            <a:off x="460648" y="980728"/>
            <a:ext cx="868335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Rapid and marked fall (72.8% reduction) in the use of docetaxel after </a:t>
            </a:r>
            <a:r>
              <a:rPr lang="en-GB" sz="2000" dirty="0">
                <a:solidFill>
                  <a:srgbClr val="000000"/>
                </a:solidFill>
                <a:latin typeface="+mn-lt"/>
              </a:rPr>
              <a:t>the start of the first lockdown in 2020 compared with the corresponding period in </a:t>
            </a: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2019 (413 vs 1,519)</a:t>
            </a:r>
            <a:endParaRPr lang="en-GB" sz="20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3281" y="2276475"/>
            <a:ext cx="6437437" cy="361440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3419872" y="4783297"/>
            <a:ext cx="4105126" cy="0"/>
          </a:xfrm>
          <a:prstGeom prst="straightConnector1">
            <a:avLst/>
          </a:prstGeom>
          <a:ln w="28575">
            <a:solidFill>
              <a:srgbClr val="66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121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marL="173038" algn="l"/>
            <a:r>
              <a:rPr lang="en-GB" sz="2800" b="1" dirty="0" smtClean="0">
                <a:solidFill>
                  <a:srgbClr val="568893"/>
                </a:solidFill>
              </a:rPr>
              <a:t>Systemic treatment: </a:t>
            </a:r>
            <a:r>
              <a:rPr lang="en-GB" sz="2800" b="1" dirty="0">
                <a:solidFill>
                  <a:srgbClr val="568893"/>
                </a:solidFill>
              </a:rPr>
              <a:t>hormone-sensitive </a:t>
            </a:r>
            <a:r>
              <a:rPr lang="en-GB" sz="2800" b="1" dirty="0" err="1">
                <a:solidFill>
                  <a:srgbClr val="568893"/>
                </a:solidFill>
              </a:rPr>
              <a:t>PCa</a:t>
            </a:r>
            <a:endParaRPr lang="en-GB" sz="2800" b="1" dirty="0">
              <a:solidFill>
                <a:srgbClr val="568893"/>
              </a:solidFill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694AEE-0806-4360-8116-EDBAE0EC1372}"/>
              </a:ext>
            </a:extLst>
          </p:cNvPr>
          <p:cNvSpPr txBox="1"/>
          <p:nvPr/>
        </p:nvSpPr>
        <p:spPr>
          <a:xfrm>
            <a:off x="460648" y="980728"/>
            <a:ext cx="86833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Marked increase in the use of enzalutamide in men with hormone-sensitive </a:t>
            </a:r>
            <a:r>
              <a:rPr lang="en-GB" sz="2000" dirty="0" err="1" smtClean="0">
                <a:solidFill>
                  <a:srgbClr val="000000"/>
                </a:solidFill>
                <a:latin typeface="+mn-lt"/>
              </a:rPr>
              <a:t>PCa</a:t>
            </a: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 compared with 2019 (5 vs 1,040)</a:t>
            </a:r>
            <a:endParaRPr lang="en-GB" sz="20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2246540"/>
            <a:ext cx="6785549" cy="370341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3419872" y="4841450"/>
            <a:ext cx="4320480" cy="13855"/>
          </a:xfrm>
          <a:prstGeom prst="straightConnector1">
            <a:avLst/>
          </a:prstGeom>
          <a:ln w="28575">
            <a:solidFill>
              <a:srgbClr val="66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188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marL="173038" algn="l"/>
            <a:r>
              <a:rPr lang="en-GB" sz="2800" b="1" dirty="0" smtClean="0">
                <a:solidFill>
                  <a:srgbClr val="568893"/>
                </a:solidFill>
              </a:rPr>
              <a:t>Conclusions</a:t>
            </a:r>
            <a:endParaRPr lang="en-GB" sz="2800" b="1" dirty="0">
              <a:solidFill>
                <a:srgbClr val="568893"/>
              </a:solidFill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694AEE-0806-4360-8116-EDBAE0EC1372}"/>
              </a:ext>
            </a:extLst>
          </p:cNvPr>
          <p:cNvSpPr txBox="1"/>
          <p:nvPr/>
        </p:nvSpPr>
        <p:spPr>
          <a:xfrm>
            <a:off x="429727" y="1124744"/>
            <a:ext cx="8683352" cy="128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sz="2200" noProof="0" dirty="0" smtClean="0">
                <a:solidFill>
                  <a:srgbClr val="000000"/>
                </a:solidFill>
                <a:latin typeface="Calibri"/>
              </a:rPr>
              <a:t>Although d</a:t>
            </a: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iagnostic and treatment activity rapidly increased after the end of the first national lockdown &gt;&gt; ongoing deficits by December 2020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694313"/>
              </p:ext>
            </p:extLst>
          </p:nvPr>
        </p:nvGraphicFramePr>
        <p:xfrm>
          <a:off x="675315" y="2684205"/>
          <a:ext cx="7793369" cy="2040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884">
                  <a:extLst>
                    <a:ext uri="{9D8B030D-6E8A-4147-A177-3AD203B41FA5}">
                      <a16:colId xmlns:a16="http://schemas.microsoft.com/office/drawing/2014/main" val="196257377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483994690"/>
                    </a:ext>
                  </a:extLst>
                </a:gridCol>
                <a:gridCol w="1944141">
                  <a:extLst>
                    <a:ext uri="{9D8B030D-6E8A-4147-A177-3AD203B41FA5}">
                      <a16:colId xmlns:a16="http://schemas.microsoft.com/office/drawing/2014/main" val="2196631631"/>
                    </a:ext>
                  </a:extLst>
                </a:gridCol>
              </a:tblGrid>
              <a:tr h="361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Deficit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(23</a:t>
                      </a:r>
                      <a:r>
                        <a:rPr lang="en-GB" sz="2000" b="1" baseline="300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GB" sz="20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Mar to</a:t>
                      </a:r>
                      <a:r>
                        <a:rPr lang="en-GB" sz="2000" b="1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GB" sz="2000" b="1" baseline="300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GB" sz="20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Dec)</a:t>
                      </a:r>
                      <a:endParaRPr lang="en-GB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en-GB" sz="20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reduction (2020 vs 2019)</a:t>
                      </a:r>
                      <a:endParaRPr lang="en-GB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8859364"/>
                  </a:ext>
                </a:extLst>
              </a:tr>
              <a:tr h="462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Diagnoses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9,990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30.8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3714424"/>
                  </a:ext>
                </a:extLst>
              </a:tr>
              <a:tr h="462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Radical prostatectomy 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1,435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26.9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591072"/>
                  </a:ext>
                </a:extLst>
              </a:tr>
              <a:tr h="462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Radical radiotherapy 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1,590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14.1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9059086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3694AEE-0806-4360-8116-EDBAE0EC1372}"/>
              </a:ext>
            </a:extLst>
          </p:cNvPr>
          <p:cNvSpPr txBox="1"/>
          <p:nvPr/>
        </p:nvSpPr>
        <p:spPr>
          <a:xfrm>
            <a:off x="571587" y="5168336"/>
            <a:ext cx="8683352" cy="94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sz="2200" dirty="0">
                <a:solidFill>
                  <a:srgbClr val="000000"/>
                </a:solidFill>
                <a:latin typeface="Calibri"/>
              </a:rPr>
              <a:t>S</a:t>
            </a:r>
            <a:r>
              <a:rPr lang="en-GB" sz="2200" dirty="0" smtClean="0">
                <a:solidFill>
                  <a:srgbClr val="000000"/>
                </a:solidFill>
                <a:latin typeface="Calibri"/>
              </a:rPr>
              <a:t>ignificant additional capacity to address this backlog</a:t>
            </a: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  <a:p>
            <a:pPr marR="0" lvl="0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GB" sz="2000" dirty="0" smtClean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700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marL="173038" algn="l"/>
            <a:r>
              <a:rPr lang="en-GB" sz="2800" b="1" dirty="0" smtClean="0">
                <a:solidFill>
                  <a:srgbClr val="568893"/>
                </a:solidFill>
                <a:effectLst/>
              </a:rPr>
              <a:t>Conclusions</a:t>
            </a:r>
            <a:endParaRPr lang="en-GB" sz="2800" b="1" dirty="0">
              <a:solidFill>
                <a:srgbClr val="568893"/>
              </a:solidFill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694AEE-0806-4360-8116-EDBAE0EC1372}"/>
              </a:ext>
            </a:extLst>
          </p:cNvPr>
          <p:cNvSpPr txBox="1"/>
          <p:nvPr/>
        </p:nvSpPr>
        <p:spPr>
          <a:xfrm>
            <a:off x="434798" y="1688523"/>
            <a:ext cx="8683352" cy="3480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sz="2400" dirty="0" smtClean="0">
                <a:solidFill>
                  <a:srgbClr val="000000"/>
                </a:solidFill>
                <a:latin typeface="Calibri"/>
              </a:rPr>
              <a:t>Care changed and shift towards patterns that limit the risk of Covid-19 exposure for patients during treatment</a:t>
            </a:r>
          </a:p>
          <a:p>
            <a:pPr marR="0" lvl="0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GB" sz="2400" dirty="0" smtClean="0">
              <a:solidFill>
                <a:srgbClr val="000000"/>
              </a:solidFill>
              <a:latin typeface="Calibri"/>
            </a:endParaRPr>
          </a:p>
          <a:p>
            <a:pPr marL="800100" lvl="1" indent="-342900" eaLnBrk="0" hangingPunct="0">
              <a:lnSpc>
                <a:spcPct val="120000"/>
              </a:lnSpc>
              <a:spcBef>
                <a:spcPts val="600"/>
              </a:spcBef>
              <a:buFont typeface="Calibri" panose="020F0502020204030204" pitchFamily="34" charset="0"/>
              <a:buChar char="―"/>
              <a:defRPr/>
            </a:pPr>
            <a:r>
              <a:rPr lang="en-GB" sz="2400" dirty="0">
                <a:solidFill>
                  <a:srgbClr val="000000"/>
                </a:solidFill>
                <a:latin typeface="Calibri"/>
              </a:rPr>
              <a:t>accelerated uptake of </a:t>
            </a:r>
            <a:r>
              <a:rPr lang="en-GB" sz="2400" dirty="0" err="1">
                <a:solidFill>
                  <a:srgbClr val="000000"/>
                </a:solidFill>
                <a:latin typeface="Calibri"/>
              </a:rPr>
              <a:t>transperineal</a:t>
            </a:r>
            <a:r>
              <a:rPr lang="en-GB" sz="24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latin typeface="Calibri"/>
              </a:rPr>
              <a:t>biopsies</a:t>
            </a:r>
            <a:endParaRPr lang="en-GB" sz="2400" dirty="0">
              <a:solidFill>
                <a:srgbClr val="000000"/>
              </a:solidFill>
              <a:latin typeface="Calibri"/>
            </a:endParaRPr>
          </a:p>
          <a:p>
            <a:pPr marL="800100" lvl="1" indent="-342900" eaLnBrk="0" hangingPunct="0">
              <a:lnSpc>
                <a:spcPct val="120000"/>
              </a:lnSpc>
              <a:spcBef>
                <a:spcPts val="600"/>
              </a:spcBef>
              <a:buFont typeface="Calibri" panose="020F0502020204030204" pitchFamily="34" charset="0"/>
              <a:buChar char="―"/>
              <a:defRPr/>
            </a:pPr>
            <a:r>
              <a:rPr lang="en-GB" sz="2400" dirty="0">
                <a:solidFill>
                  <a:srgbClr val="000000"/>
                </a:solidFill>
                <a:latin typeface="Calibri"/>
              </a:rPr>
              <a:t>increased the use of </a:t>
            </a:r>
            <a:r>
              <a:rPr lang="en-GB" sz="2400" dirty="0" err="1" smtClean="0">
                <a:solidFill>
                  <a:srgbClr val="000000"/>
                </a:solidFill>
                <a:latin typeface="Calibri"/>
              </a:rPr>
              <a:t>hypofractionation</a:t>
            </a:r>
            <a:endParaRPr lang="en-GB" sz="2400" dirty="0">
              <a:solidFill>
                <a:srgbClr val="000000"/>
              </a:solidFill>
              <a:latin typeface="Calibri"/>
            </a:endParaRPr>
          </a:p>
          <a:p>
            <a:pPr marL="800100" lvl="1" indent="-342900" eaLnBrk="0" hangingPunct="0">
              <a:lnSpc>
                <a:spcPct val="120000"/>
              </a:lnSpc>
              <a:spcBef>
                <a:spcPts val="600"/>
              </a:spcBef>
              <a:buFont typeface="Calibri" panose="020F0502020204030204" pitchFamily="34" charset="0"/>
              <a:buChar char="―"/>
              <a:defRPr/>
            </a:pPr>
            <a:r>
              <a:rPr lang="en-GB" sz="2400" dirty="0">
                <a:solidFill>
                  <a:srgbClr val="000000"/>
                </a:solidFill>
                <a:latin typeface="Calibri"/>
              </a:rPr>
              <a:t>s</a:t>
            </a:r>
            <a:r>
              <a:rPr lang="en-GB" sz="2400" dirty="0" smtClean="0">
                <a:solidFill>
                  <a:srgbClr val="000000"/>
                </a:solidFill>
                <a:latin typeface="Calibri"/>
              </a:rPr>
              <a:t>ubstitution </a:t>
            </a:r>
            <a:r>
              <a:rPr lang="en-GB" sz="2400" dirty="0">
                <a:solidFill>
                  <a:srgbClr val="000000"/>
                </a:solidFill>
                <a:latin typeface="Calibri"/>
              </a:rPr>
              <a:t>of docetaxel &gt;&gt; </a:t>
            </a:r>
            <a:r>
              <a:rPr lang="en-GB" sz="2400" dirty="0" smtClean="0">
                <a:solidFill>
                  <a:srgbClr val="000000"/>
                </a:solidFill>
                <a:latin typeface="Calibri"/>
              </a:rPr>
              <a:t>enzalutamide</a:t>
            </a:r>
          </a:p>
          <a:p>
            <a:pPr marR="0" lvl="0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GB" sz="2000" dirty="0" smtClean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149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0" y="476672"/>
            <a:ext cx="9144000" cy="2447925"/>
          </a:xfrm>
        </p:spPr>
        <p:txBody>
          <a:bodyPr/>
          <a:lstStyle/>
          <a:p>
            <a:pPr eaLnBrk="1" hangingPunct="1">
              <a:defRPr/>
            </a:pPr>
            <a:r>
              <a:rPr lang="en-GB" sz="48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48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0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 of the Covid-19 pandemic: findings from the National Prostate Cancer Audit</a:t>
            </a:r>
            <a:r>
              <a:rPr lang="en-GB" sz="36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6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dirty="0" smtClean="0">
                <a:solidFill>
                  <a:srgbClr val="568893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dirty="0" smtClean="0">
                <a:solidFill>
                  <a:srgbClr val="568893"/>
                </a:solidFill>
                <a:latin typeface="+mn-lt"/>
                <a:ea typeface="+mn-ea"/>
                <a:cs typeface="+mn-cs"/>
              </a:rPr>
            </a:br>
            <a:r>
              <a:rPr lang="en-GB" dirty="0" smtClean="0">
                <a:solidFill>
                  <a:srgbClr val="568893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dirty="0" smtClean="0">
                <a:solidFill>
                  <a:srgbClr val="568893"/>
                </a:solidFill>
                <a:latin typeface="+mn-lt"/>
                <a:ea typeface="+mn-ea"/>
                <a:cs typeface="+mn-cs"/>
              </a:rPr>
            </a:br>
            <a:endParaRPr lang="en-GB" dirty="0">
              <a:solidFill>
                <a:srgbClr val="56889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ubtitle 1"/>
          <p:cNvSpPr>
            <a:spLocks noGrp="1"/>
          </p:cNvSpPr>
          <p:nvPr/>
        </p:nvSpPr>
        <p:spPr bwMode="auto">
          <a:xfrm>
            <a:off x="22634" y="3644900"/>
            <a:ext cx="903649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GB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NPCA </a:t>
            </a:r>
            <a:r>
              <a:rPr lang="en-GB" sz="20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Project Team:</a:t>
            </a:r>
          </a:p>
          <a:p>
            <a:pPr eaLnBrk="1" hangingPunct="1"/>
            <a:endParaRPr lang="en-GB" sz="1800" dirty="0">
              <a:solidFill>
                <a:schemeClr val="accent4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eaLnBrk="1" hangingPunct="1"/>
            <a:r>
              <a:rPr lang="en-GB" sz="18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NPCA Clinical Leads: </a:t>
            </a:r>
            <a:r>
              <a:rPr lang="en-GB" sz="1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Noel Clarke / Heather Payne </a:t>
            </a:r>
            <a:endParaRPr lang="en-GB" sz="18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/>
            <a:endParaRPr lang="en-GB" sz="1800" dirty="0" smtClean="0">
              <a:solidFill>
                <a:schemeClr val="accent4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eaLnBrk="1" hangingPunct="1"/>
            <a:r>
              <a:rPr lang="en-GB" sz="18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NPCA Clinicians</a:t>
            </a:r>
            <a:r>
              <a:rPr lang="en-GB" sz="18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:</a:t>
            </a:r>
            <a:r>
              <a:rPr lang="en-GB" sz="1800" b="1" dirty="0">
                <a:solidFill>
                  <a:srgbClr val="000000"/>
                </a:solidFill>
              </a:rPr>
              <a:t> </a:t>
            </a:r>
            <a:r>
              <a:rPr lang="en-GB" sz="1600" dirty="0" smtClean="0">
                <a:solidFill>
                  <a:srgbClr val="000000"/>
                </a:solidFill>
              </a:rPr>
              <a:t>Ajay </a:t>
            </a:r>
            <a:r>
              <a:rPr lang="en-GB" sz="1600" dirty="0">
                <a:solidFill>
                  <a:srgbClr val="000000"/>
                </a:solidFill>
              </a:rPr>
              <a:t>Aggarwal / </a:t>
            </a:r>
            <a:r>
              <a:rPr lang="en-GB" sz="1600" dirty="0" smtClean="0">
                <a:solidFill>
                  <a:srgbClr val="000000"/>
                </a:solidFill>
              </a:rPr>
              <a:t>Paul </a:t>
            </a:r>
            <a:r>
              <a:rPr lang="en-GB" sz="1600" dirty="0">
                <a:solidFill>
                  <a:srgbClr val="000000"/>
                </a:solidFill>
              </a:rPr>
              <a:t>Cathcart </a:t>
            </a:r>
            <a:r>
              <a:rPr lang="en-GB" sz="1600" dirty="0" smtClean="0">
                <a:solidFill>
                  <a:srgbClr val="000000"/>
                </a:solidFill>
              </a:rPr>
              <a:t>/ Joanna Dodkins / Matt </a:t>
            </a:r>
            <a:r>
              <a:rPr lang="en-GB" sz="1600" dirty="0">
                <a:solidFill>
                  <a:srgbClr val="000000"/>
                </a:solidFill>
              </a:rPr>
              <a:t>Parry </a:t>
            </a:r>
          </a:p>
          <a:p>
            <a:pPr eaLnBrk="1" hangingPunct="1"/>
            <a:r>
              <a:rPr lang="en-GB" sz="1600" dirty="0">
                <a:solidFill>
                  <a:srgbClr val="000000"/>
                </a:solidFill>
              </a:rPr>
              <a:t>Arun Sujenthiran / </a:t>
            </a:r>
            <a:r>
              <a:rPr lang="en-GB" sz="1600" dirty="0" smtClean="0">
                <a:solidFill>
                  <a:srgbClr val="000000"/>
                </a:solidFill>
              </a:rPr>
              <a:t>Brendan </a:t>
            </a:r>
            <a:r>
              <a:rPr lang="en-GB" sz="1600" dirty="0">
                <a:solidFill>
                  <a:srgbClr val="000000"/>
                </a:solidFill>
              </a:rPr>
              <a:t>Berry / </a:t>
            </a:r>
            <a:r>
              <a:rPr lang="en-GB" sz="1600" dirty="0" smtClean="0">
                <a:solidFill>
                  <a:srgbClr val="000000"/>
                </a:solidFill>
              </a:rPr>
              <a:t>Arjun Nathan </a:t>
            </a:r>
          </a:p>
          <a:p>
            <a:pPr eaLnBrk="1" hangingPunct="1"/>
            <a:r>
              <a:rPr lang="en-GB" sz="18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RCS-LSHTM: </a:t>
            </a:r>
            <a:r>
              <a:rPr lang="en-GB" sz="1600" dirty="0">
                <a:solidFill>
                  <a:srgbClr val="000000"/>
                </a:solidFill>
              </a:rPr>
              <a:t>Jan Van der </a:t>
            </a:r>
            <a:r>
              <a:rPr lang="en-GB" sz="1600" dirty="0" smtClean="0">
                <a:solidFill>
                  <a:srgbClr val="000000"/>
                </a:solidFill>
              </a:rPr>
              <a:t>Meulen /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en-GB" sz="1600" dirty="0" smtClean="0">
                <a:solidFill>
                  <a:srgbClr val="000000"/>
                </a:solidFill>
              </a:rPr>
              <a:t>Julie </a:t>
            </a:r>
            <a:r>
              <a:rPr lang="en-GB" sz="1600" dirty="0">
                <a:solidFill>
                  <a:srgbClr val="000000"/>
                </a:solidFill>
              </a:rPr>
              <a:t>Nossiter / Mel Morris / </a:t>
            </a:r>
            <a:r>
              <a:rPr lang="en-GB" sz="1600" dirty="0" smtClean="0">
                <a:solidFill>
                  <a:srgbClr val="000000"/>
                </a:solidFill>
              </a:rPr>
              <a:t>Adrian Cook </a:t>
            </a:r>
            <a:endParaRPr lang="en-GB" sz="1800" dirty="0" smtClean="0">
              <a:solidFill>
                <a:srgbClr val="000000"/>
              </a:solidFill>
            </a:endParaRPr>
          </a:p>
          <a:p>
            <a:pPr eaLnBrk="1" hangingPunct="1"/>
            <a:endParaRPr lang="en-GB" sz="1800" dirty="0">
              <a:solidFill>
                <a:srgbClr val="000000"/>
              </a:solidFill>
            </a:endParaRPr>
          </a:p>
          <a:p>
            <a:pPr eaLnBrk="1" hangingPunct="1"/>
            <a:endParaRPr lang="en-GB" sz="2000" b="1" dirty="0">
              <a:solidFill>
                <a:srgbClr val="000000"/>
              </a:solidFill>
            </a:endParaRPr>
          </a:p>
          <a:p>
            <a:pPr eaLnBrk="1" hangingPunct="1"/>
            <a:endParaRPr lang="en-GB" sz="1600" dirty="0">
              <a:solidFill>
                <a:srgbClr val="000000"/>
              </a:solidFill>
            </a:endParaRPr>
          </a:p>
        </p:txBody>
      </p:sp>
      <p:sp>
        <p:nvSpPr>
          <p:cNvPr id="6" name="Subtitle 1"/>
          <p:cNvSpPr>
            <a:spLocks noGrp="1"/>
          </p:cNvSpPr>
          <p:nvPr/>
        </p:nvSpPr>
        <p:spPr bwMode="auto">
          <a:xfrm>
            <a:off x="310666" y="2238409"/>
            <a:ext cx="8460432" cy="1382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GB" sz="2400" dirty="0" smtClean="0">
                <a:solidFill>
                  <a:srgbClr val="568893"/>
                </a:solidFill>
              </a:rPr>
              <a:t>Julie Nossiter </a:t>
            </a:r>
            <a:endParaRPr lang="en-GB" sz="2400" dirty="0">
              <a:solidFill>
                <a:srgbClr val="568893"/>
              </a:solidFill>
            </a:endParaRPr>
          </a:p>
          <a:p>
            <a:pPr eaLnBrk="1" hangingPunct="1"/>
            <a:r>
              <a:rPr lang="en-GB" sz="2400" dirty="0" smtClean="0">
                <a:solidFill>
                  <a:srgbClr val="568893"/>
                </a:solidFill>
              </a:rPr>
              <a:t>Audit Lead, RCS/ Assistant Professor, LSHTM</a:t>
            </a:r>
            <a:endParaRPr lang="en-GB" sz="2400" dirty="0">
              <a:solidFill>
                <a:srgbClr val="568893"/>
              </a:solidFill>
            </a:endParaRPr>
          </a:p>
          <a:p>
            <a:pPr eaLnBrk="1" hangingPunct="1"/>
            <a:endParaRPr lang="en-GB" sz="2000" b="1" dirty="0">
              <a:solidFill>
                <a:srgbClr val="000000"/>
              </a:solidFill>
            </a:endParaRPr>
          </a:p>
          <a:p>
            <a:pPr eaLnBrk="1" hangingPunct="1"/>
            <a:endParaRPr lang="en-GB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56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marL="173038" algn="l"/>
            <a:r>
              <a:rPr lang="en-GB" sz="2800" b="1" dirty="0" smtClean="0">
                <a:solidFill>
                  <a:srgbClr val="568893"/>
                </a:solidFill>
                <a:effectLst/>
              </a:rPr>
              <a:t>Next steps for the NPCA</a:t>
            </a:r>
            <a:endParaRPr lang="en-GB" sz="2800" b="1" dirty="0">
              <a:solidFill>
                <a:srgbClr val="568893"/>
              </a:solidFill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694AEE-0806-4360-8116-EDBAE0EC1372}"/>
              </a:ext>
            </a:extLst>
          </p:cNvPr>
          <p:cNvSpPr txBox="1"/>
          <p:nvPr/>
        </p:nvSpPr>
        <p:spPr>
          <a:xfrm>
            <a:off x="434798" y="1688523"/>
            <a:ext cx="8683352" cy="5278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sz="2400" dirty="0" smtClean="0">
                <a:solidFill>
                  <a:srgbClr val="000000"/>
                </a:solidFill>
                <a:latin typeface="Calibri"/>
              </a:rPr>
              <a:t>Report on the variation by region and cancer alliance &gt;&gt; Annual Report published 13.01.22</a:t>
            </a:r>
          </a:p>
          <a:p>
            <a:pPr marL="342900" marR="0" lvl="0" indent="-342900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sz="2400" dirty="0" smtClean="0">
                <a:solidFill>
                  <a:srgbClr val="000000"/>
                </a:solidFill>
                <a:latin typeface="Calibri"/>
              </a:rPr>
              <a:t>Determine the impact of changes in diagnostic and treatment pathways during 2020 on patient outcomes &gt;&gt; impact of delaying RP in high-risk disease +/- ADT</a:t>
            </a:r>
          </a:p>
          <a:p>
            <a:pPr marL="342900" marR="0" lvl="0" indent="-342900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sz="2400" dirty="0" smtClean="0">
                <a:solidFill>
                  <a:srgbClr val="000000"/>
                </a:solidFill>
                <a:latin typeface="Calibri"/>
              </a:rPr>
              <a:t>Explore the impact of subsequent phases of the pandemic and  ongoing measures to reduce transmission during 2021 on the recovery of </a:t>
            </a:r>
            <a:r>
              <a:rPr lang="en-GB" sz="2400" dirty="0" err="1" smtClean="0">
                <a:solidFill>
                  <a:srgbClr val="000000"/>
                </a:solidFill>
                <a:latin typeface="Calibri"/>
              </a:rPr>
              <a:t>PCa</a:t>
            </a:r>
            <a:r>
              <a:rPr lang="en-GB" sz="2400" dirty="0" smtClean="0">
                <a:solidFill>
                  <a:srgbClr val="000000"/>
                </a:solidFill>
                <a:latin typeface="Calibri"/>
              </a:rPr>
              <a:t> services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GB" sz="2400" dirty="0" smtClean="0">
              <a:solidFill>
                <a:srgbClr val="000000"/>
              </a:solidFill>
              <a:latin typeface="Calibri"/>
            </a:endParaRPr>
          </a:p>
          <a:p>
            <a:pPr marR="0" lvl="0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GB" sz="2400" dirty="0" smtClean="0">
              <a:solidFill>
                <a:srgbClr val="000000"/>
              </a:solidFill>
              <a:latin typeface="Calibri"/>
            </a:endParaRPr>
          </a:p>
          <a:p>
            <a:pPr marR="0" lvl="0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GB" sz="2000" dirty="0" smtClean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780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34925" y="1606683"/>
            <a:ext cx="9144000" cy="2447925"/>
          </a:xfrm>
        </p:spPr>
        <p:txBody>
          <a:bodyPr/>
          <a:lstStyle/>
          <a:p>
            <a:pPr eaLnBrk="1" hangingPunct="1">
              <a:defRPr/>
            </a:pPr>
            <a:r>
              <a:rPr lang="en-GB" sz="48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48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0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</a:t>
            </a:r>
            <a:r>
              <a:rPr lang="en-GB" sz="36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6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dirty="0" smtClean="0">
                <a:solidFill>
                  <a:srgbClr val="568893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dirty="0" smtClean="0">
                <a:solidFill>
                  <a:srgbClr val="568893"/>
                </a:solidFill>
                <a:latin typeface="+mn-lt"/>
                <a:ea typeface="+mn-ea"/>
                <a:cs typeface="+mn-cs"/>
              </a:rPr>
            </a:br>
            <a:r>
              <a:rPr lang="en-GB" dirty="0" smtClean="0">
                <a:solidFill>
                  <a:srgbClr val="568893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dirty="0" smtClean="0">
                <a:solidFill>
                  <a:srgbClr val="568893"/>
                </a:solidFill>
                <a:latin typeface="+mn-lt"/>
                <a:ea typeface="+mn-ea"/>
                <a:cs typeface="+mn-cs"/>
              </a:rPr>
            </a:br>
            <a:endParaRPr lang="en-GB" dirty="0">
              <a:solidFill>
                <a:srgbClr val="56889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694AEE-0806-4360-8116-EDBAE0EC1372}"/>
              </a:ext>
            </a:extLst>
          </p:cNvPr>
          <p:cNvSpPr txBox="1"/>
          <p:nvPr/>
        </p:nvSpPr>
        <p:spPr>
          <a:xfrm>
            <a:off x="460648" y="2949325"/>
            <a:ext cx="8683352" cy="13911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  <a:spcBef>
                <a:spcPts val="600"/>
              </a:spcBef>
              <a:defRPr/>
            </a:pPr>
            <a:r>
              <a:rPr lang="en-GB" sz="2200" dirty="0" smtClean="0">
                <a:solidFill>
                  <a:srgbClr val="000000"/>
                </a:solidFill>
                <a:latin typeface="+mj-lt"/>
              </a:rPr>
              <a:t>Please post your questions for discussion by the panel in the Q&amp;A box</a:t>
            </a:r>
            <a:endParaRPr lang="en-GB" sz="2200" dirty="0" smtClean="0">
              <a:solidFill>
                <a:srgbClr val="000000"/>
              </a:solidFill>
              <a:latin typeface="+mj-lt"/>
            </a:endParaRPr>
          </a:p>
          <a:p>
            <a:pPr eaLnBrk="0" hangingPunct="0">
              <a:lnSpc>
                <a:spcPct val="120000"/>
              </a:lnSpc>
              <a:spcBef>
                <a:spcPts val="600"/>
              </a:spcBef>
              <a:defRPr/>
            </a:pPr>
            <a:endParaRPr lang="en-GB" sz="2200" dirty="0" smtClean="0">
              <a:solidFill>
                <a:srgbClr val="000000"/>
              </a:solidFill>
              <a:latin typeface="+mj-lt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endParaRPr lang="en-GB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812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marL="173038" algn="l"/>
            <a:r>
              <a:rPr lang="en-GB" sz="2800" b="1" dirty="0" smtClean="0">
                <a:solidFill>
                  <a:srgbClr val="568893"/>
                </a:solidFill>
              </a:rPr>
              <a:t>Prostate biopsies</a:t>
            </a:r>
            <a:endParaRPr lang="en-GB" sz="2800" b="1" dirty="0">
              <a:solidFill>
                <a:srgbClr val="568893"/>
              </a:solidFill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694AEE-0806-4360-8116-EDBAE0EC1372}"/>
              </a:ext>
            </a:extLst>
          </p:cNvPr>
          <p:cNvSpPr txBox="1"/>
          <p:nvPr/>
        </p:nvSpPr>
        <p:spPr>
          <a:xfrm>
            <a:off x="460648" y="980728"/>
            <a:ext cx="8683352" cy="2055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More often performed through the </a:t>
            </a:r>
            <a:r>
              <a:rPr lang="en-GB" sz="2000" dirty="0" err="1" smtClean="0">
                <a:solidFill>
                  <a:srgbClr val="000000"/>
                </a:solidFill>
                <a:latin typeface="+mn-lt"/>
              </a:rPr>
              <a:t>transperineal</a:t>
            </a: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 route after the start of the first lockdown in 2020 compared with the corresponding period </a:t>
            </a:r>
            <a:r>
              <a:rPr lang="en-GB" sz="2000" dirty="0">
                <a:solidFill>
                  <a:srgbClr val="000000"/>
                </a:solidFill>
                <a:latin typeface="+mn-lt"/>
              </a:rPr>
              <a:t>in </a:t>
            </a: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2019 (</a:t>
            </a:r>
            <a:r>
              <a:rPr lang="en-GB" sz="2000" dirty="0">
                <a:solidFill>
                  <a:srgbClr val="000000"/>
                </a:solidFill>
                <a:latin typeface="+mn-lt"/>
              </a:rPr>
              <a:t>TP vs TR, 64.0% vs 38.2%)</a:t>
            </a:r>
            <a:endParaRPr lang="en-GB" sz="2000" dirty="0" smtClean="0">
              <a:solidFill>
                <a:srgbClr val="000000"/>
              </a:solidFill>
              <a:latin typeface="+mn-lt"/>
            </a:endParaRPr>
          </a:p>
          <a:p>
            <a:pPr eaLnBrk="0" hangingPunct="0">
              <a:lnSpc>
                <a:spcPct val="120000"/>
              </a:lnSpc>
              <a:spcBef>
                <a:spcPts val="600"/>
              </a:spcBef>
              <a:defRPr/>
            </a:pPr>
            <a:endParaRPr lang="en-GB" sz="2000" dirty="0" smtClean="0">
              <a:solidFill>
                <a:srgbClr val="000000"/>
              </a:solidFill>
              <a:latin typeface="+mn-lt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endParaRPr lang="en-GB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316" y="2276475"/>
            <a:ext cx="7806110" cy="343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59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marL="173038" algn="l"/>
            <a:r>
              <a:rPr lang="en-GB" sz="2800" b="1" dirty="0">
                <a:solidFill>
                  <a:srgbClr val="568893"/>
                </a:solidFill>
              </a:rPr>
              <a:t>Diagnosis and treatment of men with prostate cancer during the Covid-19 pandemic</a:t>
            </a:r>
            <a:endParaRPr lang="en-GB" sz="2800" b="1" dirty="0">
              <a:solidFill>
                <a:srgbClr val="568893"/>
              </a:solidFill>
              <a:effectLst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694AEE-0806-4360-8116-EDBAE0EC1372}"/>
              </a:ext>
            </a:extLst>
          </p:cNvPr>
          <p:cNvSpPr txBox="1"/>
          <p:nvPr/>
        </p:nvSpPr>
        <p:spPr>
          <a:xfrm>
            <a:off x="491097" y="2353000"/>
            <a:ext cx="8683352" cy="26868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200" dirty="0">
                <a:solidFill>
                  <a:srgbClr val="000000"/>
                </a:solidFill>
                <a:latin typeface="+mj-lt"/>
              </a:rPr>
              <a:t>E</a:t>
            </a:r>
            <a:r>
              <a:rPr lang="en-GB" sz="2200" dirty="0" smtClean="0">
                <a:solidFill>
                  <a:srgbClr val="000000"/>
                </a:solidFill>
                <a:latin typeface="+mj-lt"/>
              </a:rPr>
              <a:t>valuate the impact on the diagnosis </a:t>
            </a:r>
            <a:r>
              <a:rPr lang="en-GB" sz="2200" dirty="0">
                <a:solidFill>
                  <a:srgbClr val="000000"/>
                </a:solidFill>
                <a:latin typeface="+mj-lt"/>
              </a:rPr>
              <a:t>and treatment of </a:t>
            </a:r>
            <a:r>
              <a:rPr lang="en-GB" sz="2200" dirty="0" smtClean="0">
                <a:solidFill>
                  <a:srgbClr val="000000"/>
                </a:solidFill>
                <a:latin typeface="+mj-lt"/>
              </a:rPr>
              <a:t>men with prostate </a:t>
            </a:r>
            <a:r>
              <a:rPr lang="en-GB" sz="2200" dirty="0">
                <a:solidFill>
                  <a:srgbClr val="000000"/>
                </a:solidFill>
                <a:latin typeface="+mj-lt"/>
              </a:rPr>
              <a:t>cancer (</a:t>
            </a:r>
            <a:r>
              <a:rPr lang="en-GB" sz="2200" dirty="0" err="1">
                <a:solidFill>
                  <a:srgbClr val="000000"/>
                </a:solidFill>
                <a:latin typeface="+mj-lt"/>
              </a:rPr>
              <a:t>PCa</a:t>
            </a:r>
            <a:r>
              <a:rPr lang="en-GB" sz="2200" dirty="0">
                <a:solidFill>
                  <a:srgbClr val="000000"/>
                </a:solidFill>
                <a:latin typeface="+mj-lt"/>
              </a:rPr>
              <a:t>)</a:t>
            </a:r>
            <a:r>
              <a:rPr lang="en-GB" sz="2200" dirty="0" smtClean="0">
                <a:solidFill>
                  <a:srgbClr val="000000"/>
                </a:solidFill>
                <a:latin typeface="+mj-lt"/>
              </a:rPr>
              <a:t> </a:t>
            </a:r>
          </a:p>
          <a:p>
            <a:pPr eaLnBrk="0" hangingPunct="0">
              <a:lnSpc>
                <a:spcPct val="120000"/>
              </a:lnSpc>
              <a:spcBef>
                <a:spcPts val="600"/>
              </a:spcBef>
              <a:defRPr/>
            </a:pPr>
            <a:endParaRPr lang="en-GB" sz="2200" dirty="0" smtClean="0">
              <a:solidFill>
                <a:srgbClr val="000000"/>
              </a:solidFill>
              <a:latin typeface="+mj-lt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200" dirty="0">
                <a:solidFill>
                  <a:srgbClr val="000000"/>
                </a:solidFill>
                <a:latin typeface="+mj-lt"/>
              </a:rPr>
              <a:t>Q</a:t>
            </a:r>
            <a:r>
              <a:rPr lang="en-GB" sz="2200" dirty="0" smtClean="0">
                <a:solidFill>
                  <a:srgbClr val="000000"/>
                </a:solidFill>
                <a:latin typeface="+mj-lt"/>
              </a:rPr>
              <a:t>uantify </a:t>
            </a:r>
            <a:r>
              <a:rPr lang="en-GB" sz="2200" dirty="0">
                <a:solidFill>
                  <a:srgbClr val="000000"/>
                </a:solidFill>
                <a:latin typeface="+mj-lt"/>
              </a:rPr>
              <a:t>the proportion of the ‘at risk’ population who have experienced delays or changes </a:t>
            </a:r>
            <a:r>
              <a:rPr lang="en-GB" sz="2200" dirty="0" smtClean="0">
                <a:solidFill>
                  <a:srgbClr val="000000"/>
                </a:solidFill>
                <a:latin typeface="+mj-lt"/>
              </a:rPr>
              <a:t>in care</a:t>
            </a:r>
          </a:p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endParaRPr lang="en-GB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510817" y="1556792"/>
            <a:ext cx="8229600" cy="70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161616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3038" algn="l"/>
            <a:r>
              <a:rPr lang="en-GB" sz="2800" b="1" dirty="0" smtClean="0">
                <a:solidFill>
                  <a:srgbClr val="568893"/>
                </a:solidFill>
              </a:rPr>
              <a:t>Aims:</a:t>
            </a:r>
            <a:endParaRPr lang="en-GB" sz="2800" b="1" dirty="0">
              <a:solidFill>
                <a:srgbClr val="5688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marL="173038" algn="l"/>
            <a:r>
              <a:rPr lang="en-GB" sz="2800" b="1" dirty="0">
                <a:solidFill>
                  <a:srgbClr val="568893"/>
                </a:solidFill>
              </a:rPr>
              <a:t>Diagnosis and treatment of men with prostate cancer during the Covid-19 pandemic</a:t>
            </a:r>
            <a:endParaRPr lang="en-GB" sz="2800" b="1" dirty="0">
              <a:solidFill>
                <a:srgbClr val="568893"/>
              </a:solidFill>
              <a:effectLst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694AEE-0806-4360-8116-EDBAE0EC1372}"/>
              </a:ext>
            </a:extLst>
          </p:cNvPr>
          <p:cNvSpPr txBox="1"/>
          <p:nvPr/>
        </p:nvSpPr>
        <p:spPr>
          <a:xfrm>
            <a:off x="491097" y="2353000"/>
            <a:ext cx="8683352" cy="35763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200" dirty="0">
                <a:solidFill>
                  <a:srgbClr val="000000"/>
                </a:solidFill>
                <a:latin typeface="+mn-lt"/>
              </a:rPr>
              <a:t>Diagnostic and treatment activity was determined across all NHS hospital providers of </a:t>
            </a:r>
            <a:r>
              <a:rPr lang="en-GB" sz="2200" dirty="0" err="1">
                <a:solidFill>
                  <a:srgbClr val="000000"/>
                </a:solidFill>
                <a:latin typeface="+mn-lt"/>
              </a:rPr>
              <a:t>PCa</a:t>
            </a:r>
            <a:r>
              <a:rPr lang="en-GB" sz="2200" dirty="0">
                <a:solidFill>
                  <a:srgbClr val="000000"/>
                </a:solidFill>
                <a:latin typeface="+mn-lt"/>
              </a:rPr>
              <a:t> care in England </a:t>
            </a:r>
            <a:endParaRPr lang="en-GB" sz="2200" dirty="0" smtClean="0">
              <a:solidFill>
                <a:srgbClr val="000000"/>
              </a:solidFill>
              <a:latin typeface="+mn-lt"/>
            </a:endParaRPr>
          </a:p>
          <a:p>
            <a:pPr marL="800100" lvl="1" indent="-342900" eaLnBrk="0" hangingPunct="0">
              <a:lnSpc>
                <a:spcPct val="120000"/>
              </a:lnSpc>
              <a:spcBef>
                <a:spcPts val="600"/>
              </a:spcBef>
              <a:buFont typeface="Calibri" panose="020F0502020204030204" pitchFamily="34" charset="0"/>
              <a:buChar char="―"/>
              <a:defRPr/>
            </a:pPr>
            <a:r>
              <a:rPr lang="en-GB" sz="2200" dirty="0" smtClean="0">
                <a:solidFill>
                  <a:srgbClr val="000000"/>
                </a:solidFill>
                <a:latin typeface="+mn-lt"/>
              </a:rPr>
              <a:t>compared </a:t>
            </a:r>
            <a:r>
              <a:rPr lang="en-GB" sz="2200" dirty="0">
                <a:solidFill>
                  <a:srgbClr val="000000"/>
                </a:solidFill>
                <a:latin typeface="+mn-lt"/>
              </a:rPr>
              <a:t>with the same calendar periods in </a:t>
            </a:r>
            <a:r>
              <a:rPr lang="en-GB" sz="2200" dirty="0" smtClean="0">
                <a:solidFill>
                  <a:srgbClr val="000000"/>
                </a:solidFill>
                <a:latin typeface="+mn-lt"/>
              </a:rPr>
              <a:t>2019</a:t>
            </a:r>
          </a:p>
          <a:p>
            <a:pPr lvl="1" eaLnBrk="0" hangingPunct="0">
              <a:lnSpc>
                <a:spcPct val="120000"/>
              </a:lnSpc>
              <a:spcBef>
                <a:spcPts val="600"/>
              </a:spcBef>
              <a:defRPr/>
            </a:pPr>
            <a:endParaRPr lang="en-GB" sz="2200" dirty="0">
              <a:solidFill>
                <a:srgbClr val="000000"/>
              </a:solidFill>
              <a:latin typeface="+mn-lt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200" dirty="0">
                <a:solidFill>
                  <a:srgbClr val="000000"/>
                </a:solidFill>
                <a:latin typeface="+mn-lt"/>
              </a:rPr>
              <a:t>Considered patients to be diagnosed or treated in the initial phase of the pandemic if date of diagnosis/treatment was between 23.03.20 </a:t>
            </a:r>
            <a:r>
              <a:rPr lang="en-GB" sz="2200" dirty="0" smtClean="0">
                <a:solidFill>
                  <a:srgbClr val="000000"/>
                </a:solidFill>
                <a:latin typeface="+mn-lt"/>
              </a:rPr>
              <a:t>(start of the first lockdown) – 04.07.20 (restrictions eased) </a:t>
            </a:r>
            <a:endParaRPr lang="en-GB" sz="2200" dirty="0">
              <a:solidFill>
                <a:srgbClr val="000000"/>
              </a:solidFill>
              <a:latin typeface="+mn-lt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endParaRPr lang="en-GB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510817" y="1556792"/>
            <a:ext cx="8229600" cy="70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161616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3038" algn="l"/>
            <a:r>
              <a:rPr lang="en-GB" sz="2800" b="1" dirty="0">
                <a:solidFill>
                  <a:srgbClr val="568893"/>
                </a:solidFill>
              </a:rPr>
              <a:t>Methods:</a:t>
            </a:r>
          </a:p>
        </p:txBody>
      </p:sp>
    </p:spTree>
    <p:extLst>
      <p:ext uri="{BB962C8B-B14F-4D97-AF65-F5344CB8AC3E}">
        <p14:creationId xmlns:p14="http://schemas.microsoft.com/office/powerpoint/2010/main" val="202808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marL="173038" algn="l"/>
            <a:r>
              <a:rPr lang="en-GB" sz="2800" b="1" dirty="0" smtClean="0">
                <a:solidFill>
                  <a:srgbClr val="568893"/>
                </a:solidFill>
              </a:rPr>
              <a:t>Prostate cancer diagnoses</a:t>
            </a:r>
            <a:endParaRPr lang="en-GB" sz="2800" b="1" dirty="0">
              <a:solidFill>
                <a:srgbClr val="568893"/>
              </a:solidFill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694AEE-0806-4360-8116-EDBAE0EC1372}"/>
              </a:ext>
            </a:extLst>
          </p:cNvPr>
          <p:cNvSpPr txBox="1"/>
          <p:nvPr/>
        </p:nvSpPr>
        <p:spPr>
          <a:xfrm>
            <a:off x="251520" y="980728"/>
            <a:ext cx="8892480" cy="16866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48.3% reduction (6,247 vs 12,066) in the number of men newly diagnosed during the first lockdown in 2020 compared with the corresponding period in 2019</a:t>
            </a:r>
          </a:p>
          <a:p>
            <a:pPr eaLnBrk="0" hangingPunct="0">
              <a:lnSpc>
                <a:spcPct val="120000"/>
              </a:lnSpc>
              <a:spcBef>
                <a:spcPts val="600"/>
              </a:spcBef>
              <a:defRPr/>
            </a:pPr>
            <a:endParaRPr lang="en-GB" sz="2000" dirty="0" smtClean="0">
              <a:solidFill>
                <a:srgbClr val="000000"/>
              </a:solidFill>
              <a:latin typeface="+mn-lt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endParaRPr lang="en-GB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2168916"/>
            <a:ext cx="6704306" cy="3780364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>
            <a:off x="3275856" y="4437112"/>
            <a:ext cx="1656507" cy="0"/>
          </a:xfrm>
          <a:prstGeom prst="straightConnector1">
            <a:avLst/>
          </a:prstGeom>
          <a:ln w="28575">
            <a:solidFill>
              <a:srgbClr val="66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4936943" y="2060848"/>
            <a:ext cx="2599527" cy="27363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85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marL="173038" algn="l"/>
            <a:r>
              <a:rPr lang="en-GB" sz="2800" b="1" dirty="0" smtClean="0">
                <a:solidFill>
                  <a:srgbClr val="568893"/>
                </a:solidFill>
              </a:rPr>
              <a:t>Prostate cancer diagnoses</a:t>
            </a:r>
            <a:endParaRPr lang="en-GB" sz="2800" b="1" dirty="0">
              <a:solidFill>
                <a:srgbClr val="568893"/>
              </a:solidFill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694AEE-0806-4360-8116-EDBAE0EC1372}"/>
              </a:ext>
            </a:extLst>
          </p:cNvPr>
          <p:cNvSpPr txBox="1"/>
          <p:nvPr/>
        </p:nvSpPr>
        <p:spPr>
          <a:xfrm>
            <a:off x="251520" y="980728"/>
            <a:ext cx="8964488" cy="2055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Overall, 30.8% reduction (22,419 vs 32,409) in the number of men newly diagnosed after the start of the first lockdown to the end of 2020 compared with 2019</a:t>
            </a:r>
          </a:p>
          <a:p>
            <a:pPr eaLnBrk="0" hangingPunct="0">
              <a:lnSpc>
                <a:spcPct val="120000"/>
              </a:lnSpc>
              <a:spcBef>
                <a:spcPts val="600"/>
              </a:spcBef>
              <a:defRPr/>
            </a:pPr>
            <a:endParaRPr lang="en-GB" sz="2000" dirty="0" smtClean="0">
              <a:solidFill>
                <a:srgbClr val="000000"/>
              </a:solidFill>
              <a:latin typeface="+mn-lt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endParaRPr lang="en-GB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2168916"/>
            <a:ext cx="6704306" cy="3780364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3275856" y="4437112"/>
            <a:ext cx="3817094" cy="0"/>
          </a:xfrm>
          <a:prstGeom prst="straightConnector1">
            <a:avLst/>
          </a:prstGeom>
          <a:ln w="28575">
            <a:solidFill>
              <a:srgbClr val="66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24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marL="173038" algn="l"/>
            <a:r>
              <a:rPr lang="en-GB" sz="2800" b="1" dirty="0" smtClean="0">
                <a:solidFill>
                  <a:srgbClr val="568893"/>
                </a:solidFill>
              </a:rPr>
              <a:t>Prostate cancer diagnoses</a:t>
            </a:r>
            <a:endParaRPr lang="en-GB" sz="2800" b="1" dirty="0">
              <a:solidFill>
                <a:srgbClr val="568893"/>
              </a:solidFill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694AEE-0806-4360-8116-EDBAE0EC1372}"/>
              </a:ext>
            </a:extLst>
          </p:cNvPr>
          <p:cNvSpPr txBox="1"/>
          <p:nvPr/>
        </p:nvSpPr>
        <p:spPr>
          <a:xfrm>
            <a:off x="251520" y="980728"/>
            <a:ext cx="8964488" cy="2055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000" dirty="0">
                <a:solidFill>
                  <a:srgbClr val="000000"/>
                </a:solidFill>
                <a:latin typeface="+mn-lt"/>
              </a:rPr>
              <a:t>Men were more likely to be diagnosed at a more advanced stage (21.2% vs 17.4%, stage IV; 2020 vs 2019) and were slightly older (57.9% vs 55.9% ≥ 70 years, p&lt;0.001)</a:t>
            </a:r>
          </a:p>
          <a:p>
            <a:pPr eaLnBrk="0" hangingPunct="0">
              <a:lnSpc>
                <a:spcPct val="120000"/>
              </a:lnSpc>
              <a:spcBef>
                <a:spcPts val="600"/>
              </a:spcBef>
              <a:defRPr/>
            </a:pPr>
            <a:endParaRPr lang="en-GB" sz="2000" dirty="0" smtClean="0">
              <a:solidFill>
                <a:srgbClr val="000000"/>
              </a:solidFill>
              <a:latin typeface="+mn-lt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endParaRPr lang="en-GB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2168916"/>
            <a:ext cx="6704306" cy="3780364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3275856" y="4437112"/>
            <a:ext cx="3817094" cy="0"/>
          </a:xfrm>
          <a:prstGeom prst="straightConnector1">
            <a:avLst/>
          </a:prstGeom>
          <a:ln w="28575">
            <a:solidFill>
              <a:srgbClr val="66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77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marL="173038" algn="l"/>
            <a:r>
              <a:rPr lang="en-GB" sz="2800" b="1" dirty="0" smtClean="0">
                <a:solidFill>
                  <a:srgbClr val="568893"/>
                </a:solidFill>
              </a:rPr>
              <a:t>Prostate biopsies</a:t>
            </a:r>
            <a:endParaRPr lang="en-GB" sz="2800" b="1" dirty="0">
              <a:solidFill>
                <a:srgbClr val="568893"/>
              </a:solidFill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694AEE-0806-4360-8116-EDBAE0EC1372}"/>
              </a:ext>
            </a:extLst>
          </p:cNvPr>
          <p:cNvSpPr txBox="1"/>
          <p:nvPr/>
        </p:nvSpPr>
        <p:spPr>
          <a:xfrm>
            <a:off x="460648" y="980728"/>
            <a:ext cx="8683352" cy="1317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Corresponding reduction in the number of prostate biopsies performed</a:t>
            </a:r>
            <a:endParaRPr lang="en-GB" sz="2000" dirty="0" smtClean="0">
              <a:solidFill>
                <a:srgbClr val="000000"/>
              </a:solidFill>
              <a:latin typeface="+mn-lt"/>
            </a:endParaRPr>
          </a:p>
          <a:p>
            <a:pPr eaLnBrk="0" hangingPunct="0">
              <a:lnSpc>
                <a:spcPct val="120000"/>
              </a:lnSpc>
              <a:spcBef>
                <a:spcPts val="600"/>
              </a:spcBef>
              <a:defRPr/>
            </a:pPr>
            <a:endParaRPr lang="en-GB" sz="2000" dirty="0" smtClean="0">
              <a:solidFill>
                <a:srgbClr val="000000"/>
              </a:solidFill>
              <a:latin typeface="+mn-lt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endParaRPr lang="en-GB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298012"/>
            <a:ext cx="6409218" cy="37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1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marL="173038" algn="l"/>
            <a:r>
              <a:rPr lang="en-GB" sz="2800" b="1" dirty="0" smtClean="0">
                <a:solidFill>
                  <a:srgbClr val="568893"/>
                </a:solidFill>
              </a:rPr>
              <a:t>Prostate biopsies</a:t>
            </a:r>
            <a:endParaRPr lang="en-GB" sz="2800" b="1" dirty="0">
              <a:solidFill>
                <a:srgbClr val="568893"/>
              </a:solidFill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694AEE-0806-4360-8116-EDBAE0EC1372}"/>
              </a:ext>
            </a:extLst>
          </p:cNvPr>
          <p:cNvSpPr txBox="1"/>
          <p:nvPr/>
        </p:nvSpPr>
        <p:spPr>
          <a:xfrm>
            <a:off x="460648" y="980728"/>
            <a:ext cx="8683352" cy="2055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More often performed through the </a:t>
            </a:r>
            <a:r>
              <a:rPr lang="en-GB" sz="2000" dirty="0" err="1" smtClean="0">
                <a:solidFill>
                  <a:srgbClr val="000000"/>
                </a:solidFill>
                <a:latin typeface="+mn-lt"/>
              </a:rPr>
              <a:t>transperineal</a:t>
            </a: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(TP) vs </a:t>
            </a:r>
            <a:r>
              <a:rPr lang="en-GB" sz="2000" dirty="0" err="1" smtClean="0">
                <a:solidFill>
                  <a:srgbClr val="000000"/>
                </a:solidFill>
                <a:latin typeface="+mn-lt"/>
              </a:rPr>
              <a:t>transrectal</a:t>
            </a: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 (TR) route </a:t>
            </a: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after the start of the first lockdown in 2020 compared with the corresponding period </a:t>
            </a:r>
            <a:r>
              <a:rPr lang="en-GB" sz="2000" dirty="0">
                <a:solidFill>
                  <a:srgbClr val="000000"/>
                </a:solidFill>
                <a:latin typeface="+mn-lt"/>
              </a:rPr>
              <a:t>in </a:t>
            </a:r>
            <a:r>
              <a:rPr lang="en-GB" sz="2000" dirty="0" smtClean="0">
                <a:solidFill>
                  <a:srgbClr val="000000"/>
                </a:solidFill>
                <a:latin typeface="+mn-lt"/>
              </a:rPr>
              <a:t>2019 (</a:t>
            </a:r>
            <a:r>
              <a:rPr lang="en-GB" sz="2000" dirty="0">
                <a:solidFill>
                  <a:srgbClr val="000000"/>
                </a:solidFill>
                <a:latin typeface="+mn-lt"/>
              </a:rPr>
              <a:t>TP vs TR, 64.0% vs 38.2%)</a:t>
            </a:r>
            <a:endParaRPr lang="en-GB" sz="2000" dirty="0" smtClean="0">
              <a:solidFill>
                <a:srgbClr val="000000"/>
              </a:solidFill>
              <a:latin typeface="+mn-lt"/>
            </a:endParaRPr>
          </a:p>
          <a:p>
            <a:pPr eaLnBrk="0" hangingPunct="0">
              <a:lnSpc>
                <a:spcPct val="120000"/>
              </a:lnSpc>
              <a:spcBef>
                <a:spcPts val="600"/>
              </a:spcBef>
              <a:defRPr/>
            </a:pPr>
            <a:endParaRPr lang="en-GB" sz="2000" dirty="0" smtClean="0">
              <a:solidFill>
                <a:srgbClr val="000000"/>
              </a:solidFill>
              <a:latin typeface="+mn-lt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endParaRPr lang="en-GB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420888"/>
            <a:ext cx="6357062" cy="3826088"/>
          </a:xfrm>
          <a:prstGeom prst="rect">
            <a:avLst/>
          </a:prstGeom>
        </p:spPr>
      </p:pic>
      <p:sp>
        <p:nvSpPr>
          <p:cNvPr id="7" name="Text Box 22"/>
          <p:cNvSpPr txBox="1"/>
          <p:nvPr/>
        </p:nvSpPr>
        <p:spPr>
          <a:xfrm>
            <a:off x="998158" y="2852936"/>
            <a:ext cx="317183" cy="2203133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vert270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Transperineal</a:t>
            </a:r>
            <a:r>
              <a:rPr lang="en-GB" sz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biopsies</a:t>
            </a:r>
            <a:r>
              <a:rPr lang="en-GB" sz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(%)</a:t>
            </a:r>
            <a:endParaRPr lang="en-GB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5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3">
      <a:dk1>
        <a:srgbClr val="FFFFFF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DADADA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FFFF66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DADA56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FFFFFF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DADADA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24876</TotalTime>
  <Words>834</Words>
  <Application>Microsoft Office PowerPoint</Application>
  <PresentationFormat>On-screen Show (4:3)</PresentationFormat>
  <Paragraphs>106</Paragraphs>
  <Slides>22</Slides>
  <Notes>22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Georgia</vt:lpstr>
      <vt:lpstr>Times New Roman</vt:lpstr>
      <vt:lpstr>Office Theme</vt:lpstr>
      <vt:lpstr>Impact of the Covid-19 pandemic: findings from the National Prostate Cancer Audit</vt:lpstr>
      <vt:lpstr> Impact of the Covid-19 pandemic: findings from the National Prostate Cancer Audit   </vt:lpstr>
      <vt:lpstr>Diagnosis and treatment of men with prostate cancer during the Covid-19 pandemic</vt:lpstr>
      <vt:lpstr>Diagnosis and treatment of men with prostate cancer during the Covid-19 pandemic</vt:lpstr>
      <vt:lpstr>Prostate cancer diagnoses</vt:lpstr>
      <vt:lpstr>Prostate cancer diagnoses</vt:lpstr>
      <vt:lpstr>Prostate cancer diagnoses</vt:lpstr>
      <vt:lpstr>Prostate biopsies</vt:lpstr>
      <vt:lpstr>Prostate biopsies</vt:lpstr>
      <vt:lpstr>Surgery (radical prostatectomy, RP)</vt:lpstr>
      <vt:lpstr>Surgery (radical prostatectomy, RP)</vt:lpstr>
      <vt:lpstr>Surgery (radical prostatectomy, RP)</vt:lpstr>
      <vt:lpstr>Radiotherapy (radical EBRT)</vt:lpstr>
      <vt:lpstr>Radiotherapy (radical EBRT)</vt:lpstr>
      <vt:lpstr>Radiotherapy (radical EBRT)</vt:lpstr>
      <vt:lpstr>Systemic treatment: hormone-sensitive PCa</vt:lpstr>
      <vt:lpstr>Systemic treatment: hormone-sensitive PCa</vt:lpstr>
      <vt:lpstr>Conclusions</vt:lpstr>
      <vt:lpstr>Conclusions</vt:lpstr>
      <vt:lpstr>Next steps for the NPCA</vt:lpstr>
      <vt:lpstr> Thank you!   </vt:lpstr>
      <vt:lpstr>Prostate biopsies</vt:lpstr>
    </vt:vector>
  </TitlesOfParts>
  <Company>London School of Hygiene &amp; Tropical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Prostate Cancer Audit</dc:title>
  <dc:creator>phsrjvan</dc:creator>
  <cp:lastModifiedBy>Julie Nossiter</cp:lastModifiedBy>
  <cp:revision>671</cp:revision>
  <cp:lastPrinted>2021-12-14T18:30:44Z</cp:lastPrinted>
  <dcterms:created xsi:type="dcterms:W3CDTF">2013-05-08T12:42:45Z</dcterms:created>
  <dcterms:modified xsi:type="dcterms:W3CDTF">2021-12-16T08:02:04Z</dcterms:modified>
</cp:coreProperties>
</file>